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18" r:id="rId1"/>
  </p:sldMasterIdLst>
  <p:notesMasterIdLst>
    <p:notesMasterId r:id="rId50"/>
  </p:notesMasterIdLst>
  <p:sldIdLst>
    <p:sldId id="256" r:id="rId2"/>
    <p:sldId id="551" r:id="rId3"/>
    <p:sldId id="555" r:id="rId4"/>
    <p:sldId id="560" r:id="rId5"/>
    <p:sldId id="552" r:id="rId6"/>
    <p:sldId id="553" r:id="rId7"/>
    <p:sldId id="520" r:id="rId8"/>
    <p:sldId id="524" r:id="rId9"/>
    <p:sldId id="547" r:id="rId10"/>
    <p:sldId id="548" r:id="rId11"/>
    <p:sldId id="545" r:id="rId12"/>
    <p:sldId id="538" r:id="rId13"/>
    <p:sldId id="539" r:id="rId14"/>
    <p:sldId id="280" r:id="rId15"/>
    <p:sldId id="279" r:id="rId16"/>
    <p:sldId id="556" r:id="rId17"/>
    <p:sldId id="521" r:id="rId18"/>
    <p:sldId id="522" r:id="rId19"/>
    <p:sldId id="526" r:id="rId20"/>
    <p:sldId id="285" r:id="rId21"/>
    <p:sldId id="533" r:id="rId22"/>
    <p:sldId id="534" r:id="rId23"/>
    <p:sldId id="561" r:id="rId24"/>
    <p:sldId id="531" r:id="rId25"/>
    <p:sldId id="530" r:id="rId26"/>
    <p:sldId id="541" r:id="rId27"/>
    <p:sldId id="554" r:id="rId28"/>
    <p:sldId id="558" r:id="rId29"/>
    <p:sldId id="536" r:id="rId30"/>
    <p:sldId id="503" r:id="rId31"/>
    <p:sldId id="447" r:id="rId32"/>
    <p:sldId id="449" r:id="rId33"/>
    <p:sldId id="550" r:id="rId34"/>
    <p:sldId id="549" r:id="rId35"/>
    <p:sldId id="397" r:id="rId36"/>
    <p:sldId id="440" r:id="rId37"/>
    <p:sldId id="443" r:id="rId38"/>
    <p:sldId id="444" r:id="rId39"/>
    <p:sldId id="446" r:id="rId40"/>
    <p:sldId id="452" r:id="rId41"/>
    <p:sldId id="398" r:id="rId42"/>
    <p:sldId id="417" r:id="rId43"/>
    <p:sldId id="557" r:id="rId44"/>
    <p:sldId id="266" r:id="rId45"/>
    <p:sldId id="302" r:id="rId46"/>
    <p:sldId id="282" r:id="rId47"/>
    <p:sldId id="286" r:id="rId48"/>
    <p:sldId id="542" r:id="rId4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9"/>
    <p:restoredTop sz="82991"/>
  </p:normalViewPr>
  <p:slideViewPr>
    <p:cSldViewPr snapToGrid="0" snapToObjects="1">
      <p:cViewPr varScale="1">
        <p:scale>
          <a:sx n="99" d="100"/>
          <a:sy n="99" d="100"/>
        </p:scale>
        <p:origin x="1248" y="184"/>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A54D0-F597-F149-B510-48AC85CBEA21}" type="datetimeFigureOut">
              <a:rPr lang="en-US" smtClean="0"/>
              <a:t>7/9/18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DC001-25A8-0E4A-A701-14575C386A45}" type="slidenum">
              <a:rPr lang="en-US" smtClean="0"/>
              <a:t>‹#›</a:t>
            </a:fld>
            <a:endParaRPr lang="en-US"/>
          </a:p>
        </p:txBody>
      </p:sp>
    </p:spTree>
    <p:extLst>
      <p:ext uri="{BB962C8B-B14F-4D97-AF65-F5344CB8AC3E}">
        <p14:creationId xmlns:p14="http://schemas.microsoft.com/office/powerpoint/2010/main" val="196131311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a:t>
            </a:fld>
            <a:endParaRPr lang="en-US"/>
          </a:p>
        </p:txBody>
      </p:sp>
    </p:spTree>
    <p:extLst>
      <p:ext uri="{BB962C8B-B14F-4D97-AF65-F5344CB8AC3E}">
        <p14:creationId xmlns:p14="http://schemas.microsoft.com/office/powerpoint/2010/main" val="2135805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***Heuristic-systematic model of info processing: motivational intensity will determine probability of systematic processing, but type of motivation will predict likelihood of specific biases (accuracy, defense, impression)</a:t>
            </a: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12</a:t>
            </a:fld>
            <a:endParaRPr lang="en-US"/>
          </a:p>
        </p:txBody>
      </p:sp>
    </p:spTree>
    <p:extLst>
      <p:ext uri="{BB962C8B-B14F-4D97-AF65-F5344CB8AC3E}">
        <p14:creationId xmlns:p14="http://schemas.microsoft.com/office/powerpoint/2010/main" val="3129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dirty="0"/>
              <a:t>William James’ definition of </a:t>
            </a:r>
            <a:r>
              <a:rPr lang="en-US" sz="2000" i="1" dirty="0"/>
              <a:t>attention</a:t>
            </a:r>
            <a:r>
              <a:rPr lang="en-US" sz="2000" dirty="0"/>
              <a:t>: </a:t>
            </a:r>
          </a:p>
          <a:p>
            <a:pPr lvl="1"/>
            <a:r>
              <a:rPr lang="en-US" sz="1800" dirty="0"/>
              <a:t>”It is the taking possession by the mind, in clear and vivid form, of one out of what seem several simultaneously possible objects or trains of thought. Focalization, concentration, of consciousness are of its essence. It implies withdrawal from some things in order to deal effectively with others, and is a condition which has a real opposite in the confused, dazed, scatterbrained state which in French is called distraction….” (James, 1890)</a:t>
            </a: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13</a:t>
            </a:fld>
            <a:endParaRPr lang="en-US"/>
          </a:p>
        </p:txBody>
      </p:sp>
    </p:spTree>
    <p:extLst>
      <p:ext uri="{BB962C8B-B14F-4D97-AF65-F5344CB8AC3E}">
        <p14:creationId xmlns:p14="http://schemas.microsoft.com/office/powerpoint/2010/main" val="333274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14</a:t>
            </a:fld>
            <a:endParaRPr lang="en-US"/>
          </a:p>
        </p:txBody>
      </p:sp>
    </p:spTree>
    <p:extLst>
      <p:ext uri="{BB962C8B-B14F-4D97-AF65-F5344CB8AC3E}">
        <p14:creationId xmlns:p14="http://schemas.microsoft.com/office/powerpoint/2010/main" val="367501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15</a:t>
            </a:fld>
            <a:endParaRPr lang="en-US"/>
          </a:p>
        </p:txBody>
      </p:sp>
    </p:spTree>
    <p:extLst>
      <p:ext uri="{BB962C8B-B14F-4D97-AF65-F5344CB8AC3E}">
        <p14:creationId xmlns:p14="http://schemas.microsoft.com/office/powerpoint/2010/main" val="1553444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16</a:t>
            </a:fld>
            <a:endParaRPr lang="en-US"/>
          </a:p>
        </p:txBody>
      </p:sp>
    </p:spTree>
    <p:extLst>
      <p:ext uri="{BB962C8B-B14F-4D97-AF65-F5344CB8AC3E}">
        <p14:creationId xmlns:p14="http://schemas.microsoft.com/office/powerpoint/2010/main" val="1056281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17</a:t>
            </a:fld>
            <a:endParaRPr lang="en-US"/>
          </a:p>
        </p:txBody>
      </p:sp>
    </p:spTree>
    <p:extLst>
      <p:ext uri="{BB962C8B-B14F-4D97-AF65-F5344CB8AC3E}">
        <p14:creationId xmlns:p14="http://schemas.microsoft.com/office/powerpoint/2010/main" val="4062333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Counting on the idea that you can choose between two or more cognitive motivations that are simultaneously present– e.g., can choose between avoidance of discomfort, on one hand, or expanded awareness, on the other hand.</a:t>
            </a:r>
          </a:p>
          <a:p>
            <a:endParaRPr lang="en-US" dirty="0"/>
          </a:p>
          <a:p>
            <a:endParaRPr lang="en-US" dirty="0"/>
          </a:p>
          <a:p>
            <a:r>
              <a:rPr lang="en-US" sz="3000" dirty="0"/>
              <a:t>Self-affirmation of personal values</a:t>
            </a:r>
          </a:p>
          <a:p>
            <a:pPr lvl="1"/>
            <a:r>
              <a:rPr lang="en-US" sz="2500" dirty="0"/>
              <a:t>Writing or rating statements about one’s most (vs least) important value: </a:t>
            </a:r>
          </a:p>
          <a:p>
            <a:pPr lvl="2"/>
            <a:r>
              <a:rPr lang="en-US" sz="2400" dirty="0"/>
              <a:t>Decreases defensive responding to failure (e.g., rating others’ performance lower)</a:t>
            </a:r>
          </a:p>
          <a:p>
            <a:pPr lvl="2"/>
            <a:r>
              <a:rPr lang="en-US" sz="2400" dirty="0"/>
              <a:t>Increases willingness to act on health-related facts that conflict w/ self-image (e.g., safe sex practices)</a:t>
            </a:r>
          </a:p>
          <a:p>
            <a:pPr lvl="2"/>
            <a:r>
              <a:rPr lang="en-US" sz="2400" dirty="0"/>
              <a:t>Counteracts “ego-depletion”</a:t>
            </a:r>
          </a:p>
          <a:p>
            <a:endParaRPr lang="en-US" dirty="0"/>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18</a:t>
            </a:fld>
            <a:endParaRPr lang="en-US"/>
          </a:p>
        </p:txBody>
      </p:sp>
    </p:spTree>
    <p:extLst>
      <p:ext uri="{BB962C8B-B14F-4D97-AF65-F5344CB8AC3E}">
        <p14:creationId xmlns:p14="http://schemas.microsoft.com/office/powerpoint/2010/main" val="614281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21</a:t>
            </a:fld>
            <a:endParaRPr lang="en-US"/>
          </a:p>
        </p:txBody>
      </p:sp>
    </p:spTree>
    <p:extLst>
      <p:ext uri="{BB962C8B-B14F-4D97-AF65-F5344CB8AC3E}">
        <p14:creationId xmlns:p14="http://schemas.microsoft.com/office/powerpoint/2010/main" val="1874208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22</a:t>
            </a:fld>
            <a:endParaRPr lang="en-US"/>
          </a:p>
        </p:txBody>
      </p:sp>
    </p:spTree>
    <p:extLst>
      <p:ext uri="{BB962C8B-B14F-4D97-AF65-F5344CB8AC3E}">
        <p14:creationId xmlns:p14="http://schemas.microsoft.com/office/powerpoint/2010/main" val="4131187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23</a:t>
            </a:fld>
            <a:endParaRPr lang="en-US"/>
          </a:p>
        </p:txBody>
      </p:sp>
    </p:spTree>
    <p:extLst>
      <p:ext uri="{BB962C8B-B14F-4D97-AF65-F5344CB8AC3E}">
        <p14:creationId xmlns:p14="http://schemas.microsoft.com/office/powerpoint/2010/main" val="2179971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a:t>
            </a:fld>
            <a:endParaRPr lang="en-US"/>
          </a:p>
        </p:txBody>
      </p:sp>
    </p:spTree>
    <p:extLst>
      <p:ext uri="{BB962C8B-B14F-4D97-AF65-F5344CB8AC3E}">
        <p14:creationId xmlns:p14="http://schemas.microsoft.com/office/powerpoint/2010/main" val="63235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600" dirty="0"/>
              <a:t>Foot’s </a:t>
            </a:r>
            <a:r>
              <a:rPr lang="en-US" sz="2600" i="1" dirty="0"/>
              <a:t>natural goodness</a:t>
            </a:r>
            <a:r>
              <a:rPr lang="en-US" sz="2600" dirty="0"/>
              <a:t>: </a:t>
            </a:r>
          </a:p>
          <a:p>
            <a:pPr lvl="2"/>
            <a:r>
              <a:rPr lang="en-US" sz="2000" dirty="0"/>
              <a:t>”To determine what is ‘goodness’ and what defect of character, disposition and choice, we must consider what human good is and how human good is and how human beings live; in other words, what kind of living thing a human being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Wilson, </a:t>
            </a:r>
            <a:r>
              <a:rPr lang="en-US" i="1" dirty="0"/>
              <a:t>Strangers to Ourselves: </a:t>
            </a:r>
            <a:r>
              <a:rPr lang="en-US" dirty="0"/>
              <a:t>“‘The do good, be good’ principle is one of the most important lessons psychology has to offer” (p. 215).</a:t>
            </a: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24</a:t>
            </a:fld>
            <a:endParaRPr lang="en-US"/>
          </a:p>
        </p:txBody>
      </p:sp>
    </p:spTree>
    <p:extLst>
      <p:ext uri="{BB962C8B-B14F-4D97-AF65-F5344CB8AC3E}">
        <p14:creationId xmlns:p14="http://schemas.microsoft.com/office/powerpoint/2010/main" val="2648562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a:t>
            </a:r>
            <a:r>
              <a:rPr lang="en-US" sz="1200" baseline="30000" dirty="0"/>
              <a:t>st</a:t>
            </a:r>
            <a:r>
              <a:rPr lang="en-US" sz="1200" dirty="0"/>
              <a:t> Rogers quote: "When self-experiences are accurately symbolized, and are included in the self-concept in this accurately symbolized form, then the state is one of congruence of self and experience."</a:t>
            </a:r>
          </a:p>
          <a:p>
            <a:endParaRPr lang="en-US" dirty="0"/>
          </a:p>
          <a:p>
            <a:endParaRPr lang="en-US" dirty="0"/>
          </a:p>
          <a:p>
            <a:r>
              <a:rPr lang="en-US" sz="2800" dirty="0" err="1"/>
              <a:t>Allport</a:t>
            </a:r>
            <a:endParaRPr lang="en-US" sz="2800" dirty="0"/>
          </a:p>
          <a:p>
            <a:pPr lvl="1"/>
            <a:r>
              <a:rPr lang="en-US" sz="2400" dirty="0"/>
              <a:t>“…an impartial and objective attitude toward oneself is ... a primary virtue, basic to the development of all others .... And so ... if any trait of personality is intrinsically desirable, it is the disposition ... to see oneself in perspective.”</a:t>
            </a:r>
          </a:p>
          <a:p>
            <a:pPr lvl="1"/>
            <a:endParaRPr lang="en-US" sz="2400" dirty="0"/>
          </a:p>
          <a:p>
            <a:r>
              <a:rPr lang="en-US" sz="2800" dirty="0"/>
              <a:t>Rogers </a:t>
            </a:r>
          </a:p>
          <a:p>
            <a:pPr lvl="1"/>
            <a:r>
              <a:rPr lang="en-US" sz="2400" dirty="0"/>
              <a:t>"Optimal psychological adjustment exists when the concept of the self is such that all experiences are or may be assimilated on a symbolic level into the gestalt of the self-structure. Optimal psychological adjustment is thus synonymous with complete congruence of self and experience, or complete openness to experience."</a:t>
            </a: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25</a:t>
            </a:fld>
            <a:endParaRPr lang="en-US"/>
          </a:p>
        </p:txBody>
      </p:sp>
    </p:spTree>
    <p:extLst>
      <p:ext uri="{BB962C8B-B14F-4D97-AF65-F5344CB8AC3E}">
        <p14:creationId xmlns:p14="http://schemas.microsoft.com/office/powerpoint/2010/main" val="3479636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26</a:t>
            </a:fld>
            <a:endParaRPr lang="en-US"/>
          </a:p>
        </p:txBody>
      </p:sp>
    </p:spTree>
    <p:extLst>
      <p:ext uri="{BB962C8B-B14F-4D97-AF65-F5344CB8AC3E}">
        <p14:creationId xmlns:p14="http://schemas.microsoft.com/office/powerpoint/2010/main" val="3160833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From </a:t>
            </a:r>
            <a:r>
              <a:rPr lang="en-US" sz="1200" b="0" i="1" kern="1200" dirty="0">
                <a:solidFill>
                  <a:schemeClr val="tx1"/>
                </a:solidFill>
                <a:effectLst/>
                <a:latin typeface="+mn-lt"/>
                <a:ea typeface="+mn-ea"/>
                <a:cs typeface="+mn-cs"/>
              </a:rPr>
              <a:t>The Objectivist Ethics </a:t>
            </a:r>
            <a:r>
              <a:rPr lang="en-US" sz="1200" b="0" i="0" kern="1200" dirty="0">
                <a:solidFill>
                  <a:schemeClr val="tx1"/>
                </a:solidFill>
                <a:effectLst/>
                <a:latin typeface="+mn-lt"/>
                <a:ea typeface="+mn-ea"/>
                <a:cs typeface="+mn-cs"/>
              </a:rPr>
              <a:t>(1961): “In any hour and issue of his life, man is free to think or to evade that effort. Thinking requires a state of full, focused awareness. The act of focusing one’s consciousness is volitional. Man can focus his mind to a full, active, purposefully directed awareness of reality—or he can </a:t>
            </a:r>
            <a:r>
              <a:rPr lang="en-US" sz="1200" b="0" i="0" kern="1200" dirty="0" err="1">
                <a:solidFill>
                  <a:schemeClr val="tx1"/>
                </a:solidFill>
                <a:effectLst/>
                <a:latin typeface="+mn-lt"/>
                <a:ea typeface="+mn-ea"/>
                <a:cs typeface="+mn-cs"/>
              </a:rPr>
              <a:t>unfocus</a:t>
            </a:r>
            <a:r>
              <a:rPr lang="en-US" sz="1200" b="0" i="0" kern="1200" dirty="0">
                <a:solidFill>
                  <a:schemeClr val="tx1"/>
                </a:solidFill>
                <a:effectLst/>
                <a:latin typeface="+mn-lt"/>
                <a:ea typeface="+mn-ea"/>
                <a:cs typeface="+mn-cs"/>
              </a:rPr>
              <a:t> it and let himself drift in a semiconscious daze, merely reacting to any chance stimulus of the immediate moment, at the mercy of his undirected sensory-perceptual mechanism and of any random, associational connections it might happen to make.</a:t>
            </a:r>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27</a:t>
            </a:fld>
            <a:endParaRPr lang="en-US"/>
          </a:p>
        </p:txBody>
      </p:sp>
    </p:spTree>
    <p:extLst>
      <p:ext uri="{BB962C8B-B14F-4D97-AF65-F5344CB8AC3E}">
        <p14:creationId xmlns:p14="http://schemas.microsoft.com/office/powerpoint/2010/main" val="670058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Foundation for endorsing and developing virtues that engender the good life</a:t>
            </a: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28</a:t>
            </a:fld>
            <a:endParaRPr lang="en-US"/>
          </a:p>
        </p:txBody>
      </p:sp>
    </p:spTree>
    <p:extLst>
      <p:ext uri="{BB962C8B-B14F-4D97-AF65-F5344CB8AC3E}">
        <p14:creationId xmlns:p14="http://schemas.microsoft.com/office/powerpoint/2010/main" val="3887004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BDC001-25A8-0E4A-A701-14575C386A45}" type="slidenum">
              <a:rPr lang="en-US" smtClean="0"/>
              <a:t>30</a:t>
            </a:fld>
            <a:endParaRPr lang="en-US"/>
          </a:p>
        </p:txBody>
      </p:sp>
    </p:spTree>
    <p:extLst>
      <p:ext uri="{BB962C8B-B14F-4D97-AF65-F5344CB8AC3E}">
        <p14:creationId xmlns:p14="http://schemas.microsoft.com/office/powerpoint/2010/main" val="1279477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Briefly, there’s research suggesting that moral norms can be primed to good behavioral effect…</a:t>
            </a:r>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31</a:t>
            </a:fld>
            <a:endParaRPr lang="en-US"/>
          </a:p>
        </p:txBody>
      </p:sp>
    </p:spTree>
    <p:extLst>
      <p:ext uri="{BB962C8B-B14F-4D97-AF65-F5344CB8AC3E}">
        <p14:creationId xmlns:p14="http://schemas.microsoft.com/office/powerpoint/2010/main" val="1488976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 that people who report having a more internalized moral identity a</a:t>
            </a:r>
            <a:r>
              <a:rPr lang="en-US" sz="1200" b="0" i="0" kern="1200" baseline="0" dirty="0">
                <a:solidFill>
                  <a:schemeClr val="tx1"/>
                </a:solidFill>
                <a:effectLst/>
                <a:latin typeface="+mn-lt"/>
                <a:ea typeface="+mn-ea"/>
                <a:cs typeface="+mn-cs"/>
              </a:rPr>
              <a:t>re in fact less likely to cheat when given the chance.... true even when they're under a lot of cognitive load, suggesting that it is their natural, effortless default to behave honestly.</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BDC001-25A8-0E4A-A701-14575C386A45}" type="slidenum">
              <a:rPr lang="en-US" smtClean="0"/>
              <a:t>32</a:t>
            </a:fld>
            <a:endParaRPr lang="en-US"/>
          </a:p>
        </p:txBody>
      </p:sp>
    </p:spTree>
    <p:extLst>
      <p:ext uri="{BB962C8B-B14F-4D97-AF65-F5344CB8AC3E}">
        <p14:creationId xmlns:p14="http://schemas.microsoft.com/office/powerpoint/2010/main" val="1286110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0" u="none" strike="noStrike" kern="1200" dirty="0">
                <a:solidFill>
                  <a:schemeClr val="tx1"/>
                </a:solidFill>
                <a:effectLst/>
                <a:latin typeface="+mn-lt"/>
                <a:ea typeface="+mn-ea"/>
                <a:cs typeface="+mn-cs"/>
              </a:rPr>
              <a:t>The result, so far, has been a</a:t>
            </a:r>
            <a:r>
              <a:rPr lang="en-US" sz="1200" b="0" i="0" u="none" strike="noStrike" kern="1200" baseline="0" dirty="0">
                <a:solidFill>
                  <a:schemeClr val="tx1"/>
                </a:solidFill>
                <a:effectLst/>
                <a:latin typeface="+mn-lt"/>
                <a:ea typeface="+mn-ea"/>
                <a:cs typeface="+mn-cs"/>
              </a:rPr>
              <a:t> very preliminary formulation of an intervention approach that’s somewhat more structured and directive than the Rogerian approach, though it rests on the same foundation [CLICK]: namely a firm therapeutic alliance that’s based in your genuine interest in and caring for the client’s well-being, along with a deep respect for their autonomy. This is always important, of course, but it’s especially so if you’re going to enter moral territory as I’m proposing here: If your client doesn’t have a solid basis for trusting that you’re on their side [CLICK] and aren’t going to use their vulnerability against them to preach your own moralistic agenda [CLICK], then this approach is really going to backfire. </a:t>
            </a:r>
          </a:p>
          <a:p>
            <a:pPr rtl="0" eaLnBrk="1" fontAlgn="t" latinLnBrk="0" hangingPunct="1"/>
            <a:endParaRPr lang="en-US" sz="1200" b="0" i="0" u="none" strike="noStrike" kern="1200" baseline="0" dirty="0">
              <a:solidFill>
                <a:schemeClr val="tx1"/>
              </a:solidFill>
              <a:effectLst/>
              <a:latin typeface="+mn-lt"/>
              <a:ea typeface="+mn-ea"/>
              <a:cs typeface="+mn-cs"/>
            </a:endParaRPr>
          </a:p>
          <a:p>
            <a:pPr rtl="0" eaLnBrk="1" fontAlgn="t" latinLnBrk="0" hangingPunct="1"/>
            <a:r>
              <a:rPr lang="en-US" sz="1200" b="0" i="0" u="none" strike="noStrike" kern="1200" baseline="0" dirty="0">
                <a:solidFill>
                  <a:schemeClr val="tx1"/>
                </a:solidFill>
                <a:effectLst/>
                <a:latin typeface="+mn-lt"/>
                <a:ea typeface="+mn-ea"/>
                <a:cs typeface="+mn-cs"/>
              </a:rPr>
              <a:t>Incidentally, the kind of warm, autonomy-respecting stance we model for the patient is just the kind of stance we ultimately want them to develop in relation to themselves, as this will make it much easier to be open and honest with themselves.</a:t>
            </a:r>
          </a:p>
          <a:p>
            <a:pPr rtl="0" eaLnBrk="1" fontAlgn="t" latinLnBrk="0" hangingPunct="1"/>
            <a:endParaRPr lang="en-US" dirty="0"/>
          </a:p>
          <a:p>
            <a:pPr rtl="0" eaLnBrk="1" fontAlgn="t" latinLnBrk="0" hangingPunct="1"/>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34</a:t>
            </a:fld>
            <a:endParaRPr lang="en-US"/>
          </a:p>
        </p:txBody>
      </p:sp>
    </p:spTree>
    <p:extLst>
      <p:ext uri="{BB962C8B-B14F-4D97-AF65-F5344CB8AC3E}">
        <p14:creationId xmlns:p14="http://schemas.microsoft.com/office/powerpoint/2010/main" val="287925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sz="1200" b="1" i="0" u="sng" strike="noStrike" kern="1200" dirty="0">
              <a:solidFill>
                <a:schemeClr val="tx1"/>
              </a:solidFill>
              <a:effectLst/>
              <a:latin typeface="+mn-lt"/>
              <a:ea typeface="+mn-ea"/>
              <a:cs typeface="+mn-cs"/>
            </a:endParaRPr>
          </a:p>
          <a:p>
            <a:pPr rtl="0" eaLnBrk="1" fontAlgn="t" latinLnBrk="0" hangingPunct="1"/>
            <a:r>
              <a:rPr lang="en-US" sz="1200" b="1" i="0" u="sng" strike="noStrike" kern="1200" dirty="0">
                <a:solidFill>
                  <a:schemeClr val="tx1"/>
                </a:solidFill>
                <a:effectLst/>
                <a:latin typeface="+mn-lt"/>
                <a:ea typeface="+mn-ea"/>
                <a:cs typeface="+mn-cs"/>
              </a:rPr>
              <a:t>In my most recent work I've proposed </a:t>
            </a:r>
            <a:r>
              <a:rPr lang="en-US" sz="1200" b="1" i="0" u="sng" strike="noStrike" kern="1200" baseline="0" dirty="0">
                <a:solidFill>
                  <a:schemeClr val="tx1"/>
                </a:solidFill>
                <a:effectLst/>
                <a:latin typeface="+mn-lt"/>
                <a:ea typeface="+mn-ea"/>
                <a:cs typeface="+mn-cs"/>
              </a:rPr>
              <a:t>a preliminary intervention approach for inducing and habitually practicing cognitive integrity. As I describe these suggested steps, perhaps you might even imagine undergoing them yourself, since I think it's easier to understand this process experientially. </a:t>
            </a:r>
          </a:p>
          <a:p>
            <a:pPr rtl="0" eaLnBrk="1" fontAlgn="t" latinLnBrk="0" hangingPunct="1"/>
            <a:endParaRPr lang="en-US" sz="1200" b="1" i="0" u="sng" strike="noStrike" kern="1200" baseline="0" dirty="0">
              <a:solidFill>
                <a:schemeClr val="tx1"/>
              </a:solidFill>
              <a:effectLst/>
              <a:latin typeface="+mn-lt"/>
              <a:ea typeface="+mn-ea"/>
              <a:cs typeface="+mn-cs"/>
            </a:endParaRPr>
          </a:p>
          <a:p>
            <a:pPr rtl="0" eaLnBrk="1" fontAlgn="t" latinLnBrk="0" hangingPunct="1"/>
            <a:r>
              <a:rPr lang="en-US" sz="1200" b="1" i="0" u="sng" strike="noStrike" kern="1200" baseline="0" dirty="0">
                <a:solidFill>
                  <a:schemeClr val="tx1"/>
                </a:solidFill>
                <a:effectLst/>
                <a:latin typeface="+mn-lt"/>
                <a:ea typeface="+mn-ea"/>
                <a:cs typeface="+mn-cs"/>
              </a:rPr>
              <a:t>The first step is to educate the patient and to normalize the fact that we all avoid looking at the facts sometimes, but also to highlight the ways in which this understandable habit can undermine our long-term efforts at change.</a:t>
            </a:r>
          </a:p>
          <a:p>
            <a:pPr rtl="0" eaLnBrk="1" fontAlgn="t" latinLnBrk="0" hangingPunct="1"/>
            <a:endParaRPr lang="en-US" sz="1200" b="1" i="0" u="sng" strike="noStrike" kern="1200" dirty="0">
              <a:solidFill>
                <a:schemeClr val="tx1"/>
              </a:solidFill>
              <a:effectLst/>
              <a:latin typeface="+mn-lt"/>
              <a:ea typeface="+mn-ea"/>
              <a:cs typeface="+mn-cs"/>
            </a:endParaRPr>
          </a:p>
          <a:p>
            <a:pPr rtl="0" eaLnBrk="1" fontAlgn="t" latinLnBrk="0" hangingPunct="1"/>
            <a:r>
              <a:rPr lang="en-US" sz="1200" b="1" i="0" u="sng" strike="noStrike" kern="1200" dirty="0">
                <a:solidFill>
                  <a:schemeClr val="tx1"/>
                </a:solidFill>
                <a:effectLst/>
                <a:latin typeface="+mn-lt"/>
                <a:ea typeface="+mn-ea"/>
                <a:cs typeface="+mn-cs"/>
              </a:rPr>
              <a:t>The second step is</a:t>
            </a:r>
            <a:r>
              <a:rPr lang="en-US" sz="1200" b="1" i="0" u="sng" strike="noStrike" kern="1200" baseline="0" dirty="0">
                <a:solidFill>
                  <a:schemeClr val="tx1"/>
                </a:solidFill>
                <a:effectLst/>
                <a:latin typeface="+mn-lt"/>
                <a:ea typeface="+mn-ea"/>
                <a:cs typeface="+mn-cs"/>
              </a:rPr>
              <a:t> to a</a:t>
            </a:r>
            <a:r>
              <a:rPr lang="en-US" sz="1200" b="1" i="0" u="none" strike="noStrike" kern="1200" dirty="0">
                <a:solidFill>
                  <a:schemeClr val="tx1"/>
                </a:solidFill>
                <a:effectLst/>
                <a:latin typeface="+mn-lt"/>
                <a:ea typeface="+mn-ea"/>
                <a:cs typeface="+mn-cs"/>
              </a:rPr>
              <a:t>sk the patient to recall a time when they exemplified “cognitive integrity,” in that they faced up to a difficult truth that they had previously</a:t>
            </a:r>
            <a:r>
              <a:rPr lang="en-US" sz="1200" b="1" i="0" u="none" strike="noStrike" kern="1200" baseline="0" dirty="0">
                <a:solidFill>
                  <a:schemeClr val="tx1"/>
                </a:solidFill>
                <a:effectLst/>
                <a:latin typeface="+mn-lt"/>
                <a:ea typeface="+mn-ea"/>
                <a:cs typeface="+mn-cs"/>
              </a:rPr>
              <a:t> been avoiding or rationalizing away. Perhaps this is a time when they finally admitted to not being in love with a partner anymore, despite what a painful realization this was; or when they finally acknowledged that they had a drinking problem and decided to seek help. </a:t>
            </a:r>
            <a:r>
              <a:rPr lang="en-US" sz="1200" b="1" i="0" u="none" strike="noStrike" kern="1200" dirty="0">
                <a:solidFill>
                  <a:schemeClr val="tx1"/>
                </a:solidFill>
                <a:effectLst/>
                <a:latin typeface="+mn-lt"/>
                <a:ea typeface="+mn-ea"/>
                <a:cs typeface="+mn-cs"/>
              </a:rPr>
              <a:t>Here I would</a:t>
            </a:r>
            <a:r>
              <a:rPr lang="en-US" sz="1200" b="1" i="0" u="none" strike="noStrike" kern="1200" baseline="0" dirty="0">
                <a:solidFill>
                  <a:schemeClr val="tx1"/>
                </a:solidFill>
                <a:effectLst/>
                <a:latin typeface="+mn-lt"/>
                <a:ea typeface="+mn-ea"/>
                <a:cs typeface="+mn-cs"/>
              </a:rPr>
              <a:t> guide them to </a:t>
            </a:r>
            <a:r>
              <a:rPr lang="en-US" sz="1200" b="1" i="0" u="none" strike="noStrike" kern="1200" dirty="0">
                <a:solidFill>
                  <a:schemeClr val="tx1"/>
                </a:solidFill>
                <a:effectLst/>
                <a:latin typeface="+mn-lt"/>
                <a:ea typeface="+mn-ea"/>
                <a:cs typeface="+mn-cs"/>
              </a:rPr>
              <a:t>visualize and mindfully recreate the experience for themselves as vividly as possible, noting what feelings, thoughts, and physical sensations arise. I would particularly ask them to attend to the feelings of authenticity or courage or pride that accompanied whatever pain or discomfort was there.</a:t>
            </a:r>
            <a:r>
              <a:rPr lang="en-US" sz="1200" b="1" i="0" u="none" strike="noStrike" kern="1200" baseline="0" dirty="0">
                <a:solidFill>
                  <a:schemeClr val="tx1"/>
                </a:solidFill>
                <a:effectLst/>
                <a:latin typeface="+mn-lt"/>
                <a:ea typeface="+mn-ea"/>
                <a:cs typeface="+mn-cs"/>
              </a:rPr>
              <a:t> </a:t>
            </a:r>
          </a:p>
          <a:p>
            <a:pPr rtl="0" eaLnBrk="1" fontAlgn="t" latinLnBrk="0" hangingPunct="1"/>
            <a:endParaRPr lang="en-US" sz="1200" b="1" i="0" u="sng" strike="noStrike" kern="1200" dirty="0">
              <a:solidFill>
                <a:schemeClr val="tx1"/>
              </a:solidFill>
              <a:effectLst/>
              <a:latin typeface="+mn-lt"/>
              <a:ea typeface="+mn-ea"/>
              <a:cs typeface="+mn-cs"/>
            </a:endParaRPr>
          </a:p>
          <a:p>
            <a:pPr rtl="0" eaLnBrk="1" fontAlgn="t" latinLnBrk="0" hangingPunct="1"/>
            <a:r>
              <a:rPr lang="en-US" sz="1200" b="1" i="0" u="sng" strike="noStrike" kern="1200" dirty="0">
                <a:solidFill>
                  <a:schemeClr val="tx1"/>
                </a:solidFill>
                <a:effectLst/>
                <a:latin typeface="+mn-lt"/>
                <a:ea typeface="+mn-ea"/>
                <a:cs typeface="+mn-cs"/>
              </a:rPr>
              <a:t>Feared truths inventory + mindful observing</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With this feeling online, I would ask the patient to make a written list of their most dreaded, hard-to-face truths or feared truths regarding their presenting concern(s) (e.g., “I've</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wasted the last 10 years of my life on my alcohol addiction,” “My marriage is doomed,” and so on). For</a:t>
            </a:r>
            <a:r>
              <a:rPr lang="en-US" sz="1200" b="1" i="0" u="none" strike="noStrike" kern="1200" baseline="0" dirty="0">
                <a:solidFill>
                  <a:schemeClr val="tx1"/>
                </a:solidFill>
                <a:effectLst/>
                <a:latin typeface="+mn-lt"/>
                <a:ea typeface="+mn-ea"/>
                <a:cs typeface="+mn-cs"/>
              </a:rPr>
              <a:t> each item the patient writes down, I would guide them to attend to it fully and </a:t>
            </a:r>
            <a:r>
              <a:rPr lang="en-US" sz="1200" b="1" i="0" u="none" strike="noStrike" kern="1200" dirty="0">
                <a:solidFill>
                  <a:schemeClr val="tx1"/>
                </a:solidFill>
                <a:effectLst/>
                <a:latin typeface="+mn-lt"/>
                <a:ea typeface="+mn-ea"/>
                <a:cs typeface="+mn-cs"/>
              </a:rPr>
              <a:t>observe what feelings, thoughts, and physical sensations arise. And I would validate and reinforce patient’s courage for engaging in this activity. </a:t>
            </a: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sng" strike="noStrike" kern="1200" dirty="0">
                <a:solidFill>
                  <a:schemeClr val="tx1"/>
                </a:solidFill>
                <a:effectLst/>
                <a:latin typeface="+mn-lt"/>
                <a:ea typeface="+mn-ea"/>
                <a:cs typeface="+mn-cs"/>
              </a:rPr>
              <a:t>Cognitive (re)appraisal and revised inventory</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As a</a:t>
            </a:r>
            <a:r>
              <a:rPr lang="en-US" sz="1200" b="1" i="0" u="none" strike="noStrike" kern="1200" baseline="0" dirty="0">
                <a:solidFill>
                  <a:schemeClr val="tx1"/>
                </a:solidFill>
                <a:effectLst/>
                <a:latin typeface="+mn-lt"/>
                <a:ea typeface="+mn-ea"/>
                <a:cs typeface="+mn-cs"/>
              </a:rPr>
              <a:t> next and equally crucial step, I would </a:t>
            </a:r>
            <a:r>
              <a:rPr lang="en-US" sz="1200" b="1" i="0" u="none" strike="noStrike" kern="1200" dirty="0">
                <a:solidFill>
                  <a:schemeClr val="tx1"/>
                </a:solidFill>
                <a:effectLst/>
                <a:latin typeface="+mn-lt"/>
                <a:ea typeface="+mn-ea"/>
                <a:cs typeface="+mn-cs"/>
              </a:rPr>
              <a:t>guide the patient in an honest and rationally balanced cognitive (re)appraisal of each feared truth they've identified, modifying the list accordingly. For instance, "I've ruined my marriage" may be modified to "My</a:t>
            </a:r>
            <a:r>
              <a:rPr lang="en-US" sz="1200" b="1" i="0" u="none" strike="noStrike" kern="1200" baseline="0" dirty="0">
                <a:solidFill>
                  <a:schemeClr val="tx1"/>
                </a:solidFill>
                <a:effectLst/>
                <a:latin typeface="+mn-lt"/>
                <a:ea typeface="+mn-ea"/>
                <a:cs typeface="+mn-cs"/>
              </a:rPr>
              <a:t> marriage is in jeopardy."</a:t>
            </a:r>
            <a:r>
              <a:rPr lang="en-US" sz="1200" b="1" i="0" u="none" strike="noStrike" kern="1200" dirty="0">
                <a:solidFill>
                  <a:schemeClr val="tx1"/>
                </a:solidFill>
                <a:effectLst/>
                <a:latin typeface="+mn-lt"/>
                <a:ea typeface="+mn-ea"/>
                <a:cs typeface="+mn-cs"/>
              </a:rPr>
              <a:t> In so doing, I would really</a:t>
            </a:r>
            <a:r>
              <a:rPr lang="en-US" sz="1200" b="1" i="0" u="none" strike="noStrike" kern="1200" baseline="0" dirty="0">
                <a:solidFill>
                  <a:schemeClr val="tx1"/>
                </a:solidFill>
                <a:effectLst/>
                <a:latin typeface="+mn-lt"/>
                <a:ea typeface="+mn-ea"/>
                <a:cs typeface="+mn-cs"/>
              </a:rPr>
              <a:t> emphasize the ways </a:t>
            </a:r>
            <a:r>
              <a:rPr lang="en-US" sz="1200" b="1" i="0" u="none" strike="noStrike" kern="1200" dirty="0">
                <a:solidFill>
                  <a:schemeClr val="tx1"/>
                </a:solidFill>
                <a:effectLst/>
                <a:latin typeface="+mn-lt"/>
                <a:ea typeface="+mn-ea"/>
                <a:cs typeface="+mn-cs"/>
              </a:rPr>
              <a:t>in which the patient's feared truths become a</a:t>
            </a:r>
            <a:r>
              <a:rPr lang="en-US" sz="1200" b="1" i="0" u="none" strike="noStrike" kern="1200" baseline="0" dirty="0">
                <a:solidFill>
                  <a:schemeClr val="tx1"/>
                </a:solidFill>
                <a:effectLst/>
                <a:latin typeface="+mn-lt"/>
                <a:ea typeface="+mn-ea"/>
                <a:cs typeface="+mn-cs"/>
              </a:rPr>
              <a:t> bit less intimidating and </a:t>
            </a:r>
            <a:r>
              <a:rPr lang="en-US" sz="1200" b="1" i="0" u="none" strike="noStrike" kern="1200" dirty="0">
                <a:solidFill>
                  <a:schemeClr val="tx1"/>
                </a:solidFill>
                <a:effectLst/>
                <a:latin typeface="+mn-lt"/>
                <a:ea typeface="+mn-ea"/>
                <a:cs typeface="+mn-cs"/>
              </a:rPr>
              <a:t>catastrophic upon being examined in the “light of day.” </a:t>
            </a: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sng" strike="noStrike" kern="1200" dirty="0">
                <a:solidFill>
                  <a:schemeClr val="tx1"/>
                </a:solidFill>
                <a:effectLst/>
                <a:latin typeface="+mn-lt"/>
                <a:ea typeface="+mn-ea"/>
                <a:cs typeface="+mn-cs"/>
              </a:rPr>
              <a:t>Repeated self-exposure and self-monitoring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And finally, in the last step,</a:t>
            </a:r>
            <a:r>
              <a:rPr lang="en-US" sz="1200" b="1" i="0" u="none" strike="noStrike" kern="1200" baseline="0" dirty="0">
                <a:solidFill>
                  <a:schemeClr val="tx1"/>
                </a:solidFill>
                <a:effectLst/>
                <a:latin typeface="+mn-lt"/>
                <a:ea typeface="+mn-ea"/>
                <a:cs typeface="+mn-cs"/>
              </a:rPr>
              <a:t> I would </a:t>
            </a:r>
            <a:r>
              <a:rPr lang="en-US" sz="1200" b="1" i="0" u="none" strike="noStrike" kern="1200" dirty="0">
                <a:solidFill>
                  <a:schemeClr val="tx1"/>
                </a:solidFill>
                <a:effectLst/>
                <a:latin typeface="+mn-lt"/>
                <a:ea typeface="+mn-ea"/>
                <a:cs typeface="+mn-cs"/>
              </a:rPr>
              <a:t>instruct the patient to review their revised inventory daily, engaging mindfully with each thought, and adding new avoided thoughts / feared truths as they notice</a:t>
            </a:r>
            <a:r>
              <a:rPr lang="en-US" sz="1200" b="1" i="0" u="none" strike="noStrike" kern="1200" baseline="0" dirty="0">
                <a:solidFill>
                  <a:schemeClr val="tx1"/>
                </a:solidFill>
                <a:effectLst/>
                <a:latin typeface="+mn-lt"/>
                <a:ea typeface="+mn-ea"/>
                <a:cs typeface="+mn-cs"/>
              </a:rPr>
              <a:t> them. </a:t>
            </a:r>
            <a:r>
              <a:rPr lang="en-US" sz="1200" b="1" i="0" u="none" strike="noStrike" kern="1200" dirty="0">
                <a:solidFill>
                  <a:schemeClr val="tx1"/>
                </a:solidFill>
                <a:effectLst/>
                <a:latin typeface="+mn-lt"/>
                <a:ea typeface="+mn-ea"/>
                <a:cs typeface="+mn-cs"/>
              </a:rPr>
              <a:t>And I would of course thoroughly reinforce the patient's courage and commitment in continuing to engage in this exercise.</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35</a:t>
            </a:fld>
            <a:endParaRPr lang="en-US"/>
          </a:p>
        </p:txBody>
      </p:sp>
    </p:spTree>
    <p:extLst>
      <p:ext uri="{BB962C8B-B14F-4D97-AF65-F5344CB8AC3E}">
        <p14:creationId xmlns:p14="http://schemas.microsoft.com/office/powerpoint/2010/main" val="205479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3</a:t>
            </a:fld>
            <a:endParaRPr lang="en-US"/>
          </a:p>
        </p:txBody>
      </p:sp>
    </p:spTree>
    <p:extLst>
      <p:ext uri="{BB962C8B-B14F-4D97-AF65-F5344CB8AC3E}">
        <p14:creationId xmlns:p14="http://schemas.microsoft.com/office/powerpoint/2010/main" val="1609005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Explore potential </a:t>
            </a:r>
            <a:r>
              <a:rPr lang="en-US" sz="1200" dirty="0" err="1"/>
              <a:t>tx</a:t>
            </a:r>
            <a:r>
              <a:rPr lang="en-US" sz="1200" dirty="0"/>
              <a:t> moderators (e.g., working memory capacity, </a:t>
            </a:r>
            <a:r>
              <a:rPr lang="en-US" sz="1200" dirty="0" err="1"/>
              <a:t>tx</a:t>
            </a:r>
            <a:r>
              <a:rPr lang="en-US" sz="1200" dirty="0"/>
              <a:t> goal internalization, distress tolerance)</a:t>
            </a:r>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36</a:t>
            </a:fld>
            <a:endParaRPr lang="en-US"/>
          </a:p>
        </p:txBody>
      </p:sp>
    </p:spTree>
    <p:extLst>
      <p:ext uri="{BB962C8B-B14F-4D97-AF65-F5344CB8AC3E}">
        <p14:creationId xmlns:p14="http://schemas.microsoft.com/office/powerpoint/2010/main" val="89584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38</a:t>
            </a:fld>
            <a:endParaRPr lang="en-US"/>
          </a:p>
        </p:txBody>
      </p:sp>
    </p:spTree>
    <p:extLst>
      <p:ext uri="{BB962C8B-B14F-4D97-AF65-F5344CB8AC3E}">
        <p14:creationId xmlns:p14="http://schemas.microsoft.com/office/powerpoint/2010/main" val="686540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39</a:t>
            </a:fld>
            <a:endParaRPr lang="en-US"/>
          </a:p>
        </p:txBody>
      </p:sp>
    </p:spTree>
    <p:extLst>
      <p:ext uri="{BB962C8B-B14F-4D97-AF65-F5344CB8AC3E}">
        <p14:creationId xmlns:p14="http://schemas.microsoft.com/office/powerpoint/2010/main" val="385263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40</a:t>
            </a:fld>
            <a:endParaRPr lang="en-US"/>
          </a:p>
        </p:txBody>
      </p:sp>
    </p:spTree>
    <p:extLst>
      <p:ext uri="{BB962C8B-B14F-4D97-AF65-F5344CB8AC3E}">
        <p14:creationId xmlns:p14="http://schemas.microsoft.com/office/powerpoint/2010/main" val="1003802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41</a:t>
            </a:fld>
            <a:endParaRPr lang="en-US"/>
          </a:p>
        </p:txBody>
      </p:sp>
    </p:spTree>
    <p:extLst>
      <p:ext uri="{BB962C8B-B14F-4D97-AF65-F5344CB8AC3E}">
        <p14:creationId xmlns:p14="http://schemas.microsoft.com/office/powerpoint/2010/main" val="1918142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44</a:t>
            </a:fld>
            <a:endParaRPr lang="en-US"/>
          </a:p>
        </p:txBody>
      </p:sp>
    </p:spTree>
    <p:extLst>
      <p:ext uri="{BB962C8B-B14F-4D97-AF65-F5344CB8AC3E}">
        <p14:creationId xmlns:p14="http://schemas.microsoft.com/office/powerpoint/2010/main" val="2826942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45</a:t>
            </a:fld>
            <a:endParaRPr lang="en-US"/>
          </a:p>
        </p:txBody>
      </p:sp>
    </p:spTree>
    <p:extLst>
      <p:ext uri="{BB962C8B-B14F-4D97-AF65-F5344CB8AC3E}">
        <p14:creationId xmlns:p14="http://schemas.microsoft.com/office/powerpoint/2010/main" val="568386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46</a:t>
            </a:fld>
            <a:endParaRPr lang="en-US"/>
          </a:p>
        </p:txBody>
      </p:sp>
    </p:spTree>
    <p:extLst>
      <p:ext uri="{BB962C8B-B14F-4D97-AF65-F5344CB8AC3E}">
        <p14:creationId xmlns:p14="http://schemas.microsoft.com/office/powerpoint/2010/main" val="2300709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a:t>
            </a:r>
            <a:r>
              <a:rPr lang="en-US" sz="1200" baseline="30000" dirty="0"/>
              <a:t>st</a:t>
            </a:r>
            <a:r>
              <a:rPr lang="en-US" sz="1200" dirty="0"/>
              <a:t> Rogers quote: "When self-experiences are accurately symbolized, and are included in the self-concept in this accurately symbolized form, then the state is one of congruence of self and experience."</a:t>
            </a:r>
          </a:p>
          <a:p>
            <a:endParaRPr lang="en-US" dirty="0"/>
          </a:p>
          <a:p>
            <a:endParaRPr lang="en-US" dirty="0"/>
          </a:p>
          <a:p>
            <a:r>
              <a:rPr lang="en-US" sz="2800" dirty="0" err="1"/>
              <a:t>Allport</a:t>
            </a:r>
            <a:endParaRPr lang="en-US" sz="2800" dirty="0"/>
          </a:p>
          <a:p>
            <a:pPr lvl="1"/>
            <a:r>
              <a:rPr lang="en-US" sz="2400" dirty="0"/>
              <a:t>“…an impartial and objective attitude toward oneself is ... a primary virtue, basic to the development of all others .... And so ... if any trait of personality is intrinsically desirable, it is the disposition ... to see oneself in perspective.”</a:t>
            </a:r>
          </a:p>
          <a:p>
            <a:pPr lvl="1"/>
            <a:endParaRPr lang="en-US" sz="2400" dirty="0"/>
          </a:p>
          <a:p>
            <a:r>
              <a:rPr lang="en-US" sz="2800" dirty="0"/>
              <a:t>Rogers </a:t>
            </a:r>
          </a:p>
          <a:p>
            <a:pPr lvl="1"/>
            <a:r>
              <a:rPr lang="en-US" sz="2400" dirty="0"/>
              <a:t>"Optimal psychological adjustment exists when the concept of the self is such that all experiences are or may be assimilated on a symbolic level into the gestalt of the self-structure. Optimal psychological adjustment is thus synonymous with complete congruence of self and experience, or complete openness to experience."</a:t>
            </a:r>
          </a:p>
          <a:p>
            <a:endParaRPr lang="en-US" dirty="0"/>
          </a:p>
          <a:p>
            <a:r>
              <a:rPr lang="en-US" dirty="0"/>
              <a:t>Full Rogers quote:</a:t>
            </a:r>
          </a:p>
          <a:p>
            <a:r>
              <a:rPr lang="en-US" dirty="0"/>
              <a:t>“…[a] characteristic of the person who is living the process of the good life appears to be an increasing trust in his organism as a means of arriving at the most satisfying behavior in each existential situation…</a:t>
            </a:r>
          </a:p>
          <a:p>
            <a:endParaRPr lang="en-US" dirty="0"/>
          </a:p>
          <a:p>
            <a:r>
              <a:rPr lang="en-US" dirty="0"/>
              <a:t>…The person who is fully open to his experience would have </a:t>
            </a:r>
            <a:r>
              <a:rPr lang="en-US" b="1" dirty="0"/>
              <a:t>access to all of the available data in the situation</a:t>
            </a:r>
            <a:r>
              <a:rPr lang="en-US" dirty="0"/>
              <a:t>, on which to base his behavior; the social demands, his own complex and possibly conflicting needs, his memories of similar situations… etc., etc. The data would be very complex indeed. But he could permit his total organism, his consciousness participating, to </a:t>
            </a:r>
            <a:r>
              <a:rPr lang="en-US" b="1" dirty="0"/>
              <a:t>consider each stimulus, need, and demand, its relative intensity and importance, and out of this complex weighing and balancing, discover that course of action which would come closest to satisfying all his needs in the situation</a:t>
            </a:r>
            <a:r>
              <a:rPr lang="en-US" dirty="0"/>
              <a:t>. An analogy which might come close to a description would be to compare this person to a giant electronic computing machine. Since he is open to his experience, all of the data from his sense impressions, from his memory, from previous learning, from his visceral and internal states, is fed into the machine. The machine takes all of these multitudinous pulls and forces which are fed in as data, and quickly computes the course of action which would be the most economical vector of need satisfaction in this existential situation….</a:t>
            </a:r>
          </a:p>
          <a:p>
            <a:endParaRPr lang="en-US" dirty="0"/>
          </a:p>
          <a:p>
            <a:r>
              <a:rPr lang="en-US" dirty="0"/>
              <a:t>The defects which in most of us make this process untrustworthy are the inclusion of information which does not belong to this present situation, or the exclusion of information which does. It is when memories and previous learnings are fed into the computations as if they were this reality, and not memories and learnings, that erroneous behavioral answers arise. Or when certain threatening experiences are inhibited from awareness, and hence are withheld from the computation or fed into it in distorted form, this too produces error. But our hypothetical person would find his organism thoroughly trustworthy, because all of the available data would be used, and it would be present in accurate rather than distorted form. Hence his behavior would come as close as possible to satisfying all his needs…</a:t>
            </a:r>
          </a:p>
          <a:p>
            <a:endParaRPr lang="en-US" dirty="0"/>
          </a:p>
          <a:p>
            <a:r>
              <a:rPr lang="en-US" dirty="0"/>
              <a:t>In this weighing, balancing, and computation, his organism would not by any means be infallible. It would always give the best possible answer for the available data, but sometimes data would be missing. Because of the element of openness to experience, however, </a:t>
            </a:r>
            <a:r>
              <a:rPr lang="en-US" b="1" dirty="0"/>
              <a:t>any errors, any following of behavior which was not satisfying, would be quickly corrected</a:t>
            </a:r>
            <a:r>
              <a:rPr lang="en-US" dirty="0"/>
              <a:t>. The computations, as it were, would always be in process of being corrected, because they would be continually checked in behavior.</a:t>
            </a: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48</a:t>
            </a:fld>
            <a:endParaRPr lang="en-US"/>
          </a:p>
        </p:txBody>
      </p:sp>
    </p:spTree>
    <p:extLst>
      <p:ext uri="{BB962C8B-B14F-4D97-AF65-F5344CB8AC3E}">
        <p14:creationId xmlns:p14="http://schemas.microsoft.com/office/powerpoint/2010/main" val="322229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5</a:t>
            </a:fld>
            <a:endParaRPr lang="en-US"/>
          </a:p>
        </p:txBody>
      </p:sp>
    </p:spTree>
    <p:extLst>
      <p:ext uri="{BB962C8B-B14F-4D97-AF65-F5344CB8AC3E}">
        <p14:creationId xmlns:p14="http://schemas.microsoft.com/office/powerpoint/2010/main" val="3222531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6</a:t>
            </a:fld>
            <a:endParaRPr lang="en-US"/>
          </a:p>
        </p:txBody>
      </p:sp>
    </p:spTree>
    <p:extLst>
      <p:ext uri="{BB962C8B-B14F-4D97-AF65-F5344CB8AC3E}">
        <p14:creationId xmlns:p14="http://schemas.microsoft.com/office/powerpoint/2010/main" val="1018596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800" dirty="0"/>
              <a:t>Corollaries:</a:t>
            </a:r>
          </a:p>
          <a:p>
            <a:pPr lvl="2"/>
            <a:r>
              <a:rPr lang="en-US" sz="2400" dirty="0"/>
              <a:t>Learn and bring to bear full range of relevant scholarship to date, whether or not it sits well with our biases</a:t>
            </a:r>
          </a:p>
          <a:p>
            <a:pPr lvl="2"/>
            <a:r>
              <a:rPr lang="en-US" sz="2400" dirty="0"/>
              <a:t>Evaluate all truth-claims using a rational, reality-based method, and revise or abandon those that don’t hold up</a:t>
            </a:r>
          </a:p>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8</a:t>
            </a:fld>
            <a:endParaRPr lang="en-US"/>
          </a:p>
        </p:txBody>
      </p:sp>
    </p:spTree>
    <p:extLst>
      <p:ext uri="{BB962C8B-B14F-4D97-AF65-F5344CB8AC3E}">
        <p14:creationId xmlns:p14="http://schemas.microsoft.com/office/powerpoint/2010/main" val="170624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9</a:t>
            </a:fld>
            <a:endParaRPr lang="en-US"/>
          </a:p>
        </p:txBody>
      </p:sp>
    </p:spTree>
    <p:extLst>
      <p:ext uri="{BB962C8B-B14F-4D97-AF65-F5344CB8AC3E}">
        <p14:creationId xmlns:p14="http://schemas.microsoft.com/office/powerpoint/2010/main" val="140664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10</a:t>
            </a:fld>
            <a:endParaRPr lang="en-US"/>
          </a:p>
        </p:txBody>
      </p:sp>
    </p:spTree>
    <p:extLst>
      <p:ext uri="{BB962C8B-B14F-4D97-AF65-F5344CB8AC3E}">
        <p14:creationId xmlns:p14="http://schemas.microsoft.com/office/powerpoint/2010/main" val="279540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BDC001-25A8-0E4A-A701-14575C386A45}" type="slidenum">
              <a:rPr lang="en-US" smtClean="0"/>
              <a:t>11</a:t>
            </a:fld>
            <a:endParaRPr lang="en-US"/>
          </a:p>
        </p:txBody>
      </p:sp>
    </p:spTree>
    <p:extLst>
      <p:ext uri="{BB962C8B-B14F-4D97-AF65-F5344CB8AC3E}">
        <p14:creationId xmlns:p14="http://schemas.microsoft.com/office/powerpoint/2010/main" val="141362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3572"/>
            <a:ext cx="3761184" cy="5147072"/>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035052"/>
            <a:ext cx="6430967" cy="196214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2997200"/>
            <a:ext cx="5240734" cy="1041401"/>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a:xfrm>
            <a:off x="3999309" y="4412457"/>
            <a:ext cx="3243033" cy="273844"/>
          </a:xfrm>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3549649"/>
            <a:ext cx="7514033"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3234" y="3974702"/>
            <a:ext cx="7514033"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C1AC261-3958-9048-A87C-1B761553B231}"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3" cy="2286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257550"/>
            <a:ext cx="7514035"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2571749"/>
            <a:ext cx="6399611" cy="28575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3257550"/>
            <a:ext cx="7514033"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4" cy="204549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2628900"/>
            <a:ext cx="7514035"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257550"/>
            <a:ext cx="7514035"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514350"/>
            <a:ext cx="1327777" cy="38290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514350"/>
            <a:ext cx="6014807" cy="382905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13893" y="4400349"/>
            <a:ext cx="413375" cy="273844"/>
          </a:xfrm>
        </p:spPr>
        <p:txBody>
          <a:bodyPr/>
          <a:lstStyle/>
          <a:p>
            <a:fld id="{4E63B0E9-47FB-D243-A561-CCF5AD9BD4A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000249"/>
            <a:ext cx="6698060" cy="1582787"/>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3583036"/>
            <a:ext cx="6698061"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AC261-3958-9048-A87C-1B761553B231}"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514351"/>
            <a:ext cx="7514035" cy="13144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000250"/>
            <a:ext cx="3671291"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000250"/>
            <a:ext cx="3671292"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1AC261-3958-9048-A87C-1B761553B231}"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1993900"/>
            <a:ext cx="3455391"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000250"/>
            <a:ext cx="3466903"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1AC261-3958-9048-A87C-1B761553B231}" type="datetimeFigureOut">
              <a:rPr lang="en-US" smtClean="0"/>
              <a:t>7/9/18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1AC261-3958-9048-A87C-1B761553B231}" type="datetimeFigureOut">
              <a:rPr lang="en-US" smtClean="0"/>
              <a:t>7/9/18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AC261-3958-9048-A87C-1B761553B231}" type="datetimeFigureOut">
              <a:rPr lang="en-US" smtClean="0"/>
              <a:t>7/9/18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C1AC261-3958-9048-A87C-1B761553B231}"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314449"/>
            <a:ext cx="4069619" cy="10287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685800"/>
            <a:ext cx="2460731" cy="3429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2043" y="2343149"/>
            <a:ext cx="4069619" cy="13716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C1AC261-3958-9048-A87C-1B761553B231}" type="datetimeFigureOut">
              <a:rPr lang="en-US" smtClean="0"/>
              <a:t>7/9/18</a:t>
            </a:fld>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4E63B0E9-47FB-D243-A561-CCF5AD9BD4A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0"/>
            <a:ext cx="1827610" cy="51435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514351"/>
            <a:ext cx="7514035" cy="131444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000250"/>
            <a:ext cx="7514035" cy="234315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1C1AC261-3958-9048-A87C-1B761553B231}" type="datetimeFigureOut">
              <a:rPr lang="en-US" smtClean="0"/>
              <a:t>7/9/18</a:t>
            </a:fld>
            <a:endParaRPr lang="en-US"/>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E63B0E9-47FB-D243-A561-CCF5AD9BD4AB}" type="slidenum">
              <a:rPr lang="en-US" smtClean="0"/>
              <a:t>‹#›</a:t>
            </a:fld>
            <a:endParaRPr lang="en-US"/>
          </a:p>
        </p:txBody>
      </p:sp>
    </p:spTree>
    <p:extLst>
      <p:ext uri="{BB962C8B-B14F-4D97-AF65-F5344CB8AC3E}">
        <p14:creationId xmlns:p14="http://schemas.microsoft.com/office/powerpoint/2010/main" val="1719811921"/>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 id="2147484335"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slide" Target="slide6.xml"/><Relationship Id="rId4" Type="http://schemas.openxmlformats.org/officeDocument/2006/relationships/image" Target="../media/image14.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slide" Target="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36.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slide" Target="slide3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slide" Target="slide30.xml"/><Relationship Id="rId5" Type="http://schemas.openxmlformats.org/officeDocument/2006/relationships/slide" Target="slide14.xml"/><Relationship Id="rId15" Type="http://schemas.openxmlformats.org/officeDocument/2006/relationships/slide" Target="slide42.xml"/><Relationship Id="rId10" Type="http://schemas.openxmlformats.org/officeDocument/2006/relationships/slide" Target="slide28.xml"/><Relationship Id="rId4" Type="http://schemas.openxmlformats.org/officeDocument/2006/relationships/slide" Target="slide11.xml"/><Relationship Id="rId9" Type="http://schemas.openxmlformats.org/officeDocument/2006/relationships/slide" Target="slide22.xml"/><Relationship Id="rId14" Type="http://schemas.openxmlformats.org/officeDocument/2006/relationships/slide" Target="slide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6549" y="2980670"/>
            <a:ext cx="7712176" cy="762115"/>
          </a:xfrm>
        </p:spPr>
        <p:txBody>
          <a:bodyPr>
            <a:normAutofit fontScale="90000"/>
          </a:bodyPr>
          <a:lstStyle/>
          <a:p>
            <a:r>
              <a:rPr lang="en-US" dirty="0"/>
              <a:t>Nurturing our Better Nature:</a:t>
            </a:r>
            <a:br>
              <a:rPr lang="en-US" dirty="0"/>
            </a:br>
            <a:r>
              <a:rPr lang="en-US" sz="3675" dirty="0"/>
              <a:t>Epistemic integrity as a foundation for autonomous living</a:t>
            </a:r>
            <a:br>
              <a:rPr lang="en-US" dirty="0"/>
            </a:br>
            <a:br>
              <a:rPr lang="en-US" dirty="0"/>
            </a:br>
            <a:r>
              <a:rPr lang="en-US" sz="2700" dirty="0"/>
              <a:t>Eugenia I. </a:t>
            </a:r>
            <a:r>
              <a:rPr lang="en-US" sz="2700" dirty="0" err="1"/>
              <a:t>Gorlin</a:t>
            </a:r>
            <a:r>
              <a:rPr lang="en-US" sz="2700" dirty="0"/>
              <a:t>, Ph.D. &amp; Tania </a:t>
            </a:r>
            <a:r>
              <a:rPr lang="en-US" sz="2700" dirty="0" err="1"/>
              <a:t>Lombrozo</a:t>
            </a:r>
            <a:r>
              <a:rPr lang="en-US" sz="2700" dirty="0"/>
              <a:t>, Ph.D.</a:t>
            </a:r>
            <a:br>
              <a:rPr lang="en-US" sz="2700" dirty="0"/>
            </a:br>
            <a:r>
              <a:rPr lang="en-US" sz="2700" dirty="0"/>
              <a:t>Behavior Genetics Association (BGA) 2018 Conference</a:t>
            </a:r>
            <a:br>
              <a:rPr lang="en-US" sz="2700" dirty="0"/>
            </a:br>
            <a:br>
              <a:rPr lang="en-US" sz="2325" dirty="0"/>
            </a:br>
            <a:endParaRPr lang="en-US" sz="3000" dirty="0"/>
          </a:p>
        </p:txBody>
      </p:sp>
      <p:pic>
        <p:nvPicPr>
          <p:cNvPr id="3" name="Picture 2"/>
          <p:cNvPicPr>
            <a:picLocks noChangeAspect="1"/>
          </p:cNvPicPr>
          <p:nvPr/>
        </p:nvPicPr>
        <p:blipFill rotWithShape="1">
          <a:blip r:embed="rId3"/>
          <a:srcRect b="18563"/>
          <a:stretch/>
        </p:blipFill>
        <p:spPr>
          <a:xfrm>
            <a:off x="4942936" y="3196087"/>
            <a:ext cx="4256982" cy="1950648"/>
          </a:xfrm>
          <a:prstGeom prst="rect">
            <a:avLst/>
          </a:prstGeom>
        </p:spPr>
      </p:pic>
    </p:spTree>
    <p:extLst>
      <p:ext uri="{BB962C8B-B14F-4D97-AF65-F5344CB8AC3E}">
        <p14:creationId xmlns:p14="http://schemas.microsoft.com/office/powerpoint/2010/main" val="592598174"/>
      </p:ext>
    </p:extLst>
  </p:cSld>
  <p:clrMapOvr>
    <a:masterClrMapping/>
  </p:clrMapOvr>
  <mc:AlternateContent xmlns:mc="http://schemas.openxmlformats.org/markup-compatibility/2006" xmlns:p14="http://schemas.microsoft.com/office/powerpoint/2010/main">
    <mc:Choice Requires="p14">
      <p:transition spd="slow" p14:dur="2000" advTm="13773"/>
    </mc:Choice>
    <mc:Fallback xmlns="">
      <p:transition spd="slow" advTm="137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531" y="-171450"/>
            <a:ext cx="7514035" cy="1314449"/>
          </a:xfrm>
        </p:spPr>
        <p:txBody>
          <a:bodyPr/>
          <a:lstStyle/>
          <a:p>
            <a:r>
              <a:rPr lang="en-US" dirty="0"/>
              <a:t>“Ought” implies “can”</a:t>
            </a:r>
          </a:p>
        </p:txBody>
      </p:sp>
      <p:sp>
        <p:nvSpPr>
          <p:cNvPr id="3" name="Content Placeholder 2"/>
          <p:cNvSpPr>
            <a:spLocks noGrp="1"/>
          </p:cNvSpPr>
          <p:nvPr>
            <p:ph idx="1"/>
          </p:nvPr>
        </p:nvSpPr>
        <p:spPr>
          <a:xfrm>
            <a:off x="1091829" y="782301"/>
            <a:ext cx="8052172" cy="2343151"/>
          </a:xfrm>
        </p:spPr>
        <p:txBody>
          <a:bodyPr>
            <a:normAutofit/>
          </a:bodyPr>
          <a:lstStyle/>
          <a:p>
            <a:r>
              <a:rPr lang="en-US" sz="2400" dirty="0"/>
              <a:t>Implied capabilities:</a:t>
            </a:r>
          </a:p>
          <a:p>
            <a:pPr lvl="1"/>
            <a:r>
              <a:rPr lang="en-US" sz="2100" b="1" dirty="0"/>
              <a:t>Consciously identify and select among our motives (the ”why”)</a:t>
            </a:r>
          </a:p>
          <a:p>
            <a:pPr lvl="2"/>
            <a:r>
              <a:rPr lang="en-US" sz="1800" b="1" dirty="0"/>
              <a:t>Specifically: </a:t>
            </a:r>
            <a:r>
              <a:rPr lang="en-US" sz="1800" b="1" i="1" dirty="0"/>
              <a:t>Choose to pursue awareness of reality (or not)</a:t>
            </a:r>
          </a:p>
          <a:p>
            <a:pPr lvl="1"/>
            <a:r>
              <a:rPr lang="en-US" sz="1950" dirty="0"/>
              <a:t>Develop and implement rational, reality-based methods of inquiry (the “how”)</a:t>
            </a:r>
          </a:p>
        </p:txBody>
      </p:sp>
      <p:sp>
        <p:nvSpPr>
          <p:cNvPr id="4" name="Action Button: Home 3">
            <a:hlinkClick r:id="rId3" action="ppaction://hlinksldjump" highlightClick="1"/>
            <a:extLst>
              <a:ext uri="{FF2B5EF4-FFF2-40B4-BE49-F238E27FC236}">
                <a16:creationId xmlns:a16="http://schemas.microsoft.com/office/drawing/2014/main" id="{3402983A-C79F-1C4E-B1BE-80FB0A3759C8}"/>
              </a:ext>
            </a:extLst>
          </p:cNvPr>
          <p:cNvSpPr/>
          <p:nvPr/>
        </p:nvSpPr>
        <p:spPr>
          <a:xfrm>
            <a:off x="8346056" y="443829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737781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C29D-3550-F840-AB7D-D834FCDF0C34}"/>
              </a:ext>
            </a:extLst>
          </p:cNvPr>
          <p:cNvSpPr>
            <a:spLocks noGrp="1"/>
          </p:cNvSpPr>
          <p:nvPr>
            <p:ph type="title"/>
          </p:nvPr>
        </p:nvSpPr>
        <p:spPr>
          <a:xfrm>
            <a:off x="1739348" y="-127967"/>
            <a:ext cx="6281633" cy="1261028"/>
          </a:xfrm>
        </p:spPr>
        <p:txBody>
          <a:bodyPr/>
          <a:lstStyle/>
          <a:p>
            <a:r>
              <a:rPr lang="en-US" dirty="0"/>
              <a:t>Philosophical perspectives on epistemic agency</a:t>
            </a:r>
          </a:p>
        </p:txBody>
      </p:sp>
      <p:sp>
        <p:nvSpPr>
          <p:cNvPr id="3" name="Content Placeholder 2">
            <a:extLst>
              <a:ext uri="{FF2B5EF4-FFF2-40B4-BE49-F238E27FC236}">
                <a16:creationId xmlns:a16="http://schemas.microsoft.com/office/drawing/2014/main" id="{C8787BFA-6A8D-AE44-9192-2D8771A233C1}"/>
              </a:ext>
            </a:extLst>
          </p:cNvPr>
          <p:cNvSpPr>
            <a:spLocks noGrp="1"/>
          </p:cNvSpPr>
          <p:nvPr>
            <p:ph idx="1"/>
          </p:nvPr>
        </p:nvSpPr>
        <p:spPr>
          <a:xfrm>
            <a:off x="1126172" y="1153315"/>
            <a:ext cx="7891620" cy="2114784"/>
          </a:xfrm>
        </p:spPr>
        <p:txBody>
          <a:bodyPr anchor="t">
            <a:normAutofit/>
          </a:bodyPr>
          <a:lstStyle/>
          <a:p>
            <a:r>
              <a:rPr lang="en-US" dirty="0"/>
              <a:t>The ethics of belief (W. K. Clifford, 1886)</a:t>
            </a:r>
          </a:p>
          <a:p>
            <a:pPr lvl="1"/>
            <a:r>
              <a:rPr lang="en-US" dirty="0"/>
              <a:t>“It is wrong always, everywhere, and for anyone, to believe anything upon insufficient evidence.”</a:t>
            </a:r>
          </a:p>
          <a:p>
            <a:r>
              <a:rPr lang="en-US" dirty="0"/>
              <a:t>Doxastic voluntarism (e.g., </a:t>
            </a:r>
            <a:r>
              <a:rPr lang="en-US" dirty="0" err="1"/>
              <a:t>Montmarquet</a:t>
            </a:r>
            <a:r>
              <a:rPr lang="en-US" dirty="0"/>
              <a:t>, 1986; </a:t>
            </a:r>
            <a:r>
              <a:rPr lang="en-US" dirty="0" err="1"/>
              <a:t>Hieryomy</a:t>
            </a:r>
            <a:r>
              <a:rPr lang="en-US" dirty="0"/>
              <a:t>, 2006)</a:t>
            </a:r>
          </a:p>
          <a:p>
            <a:pPr lvl="1"/>
            <a:r>
              <a:rPr lang="en-US" dirty="0"/>
              <a:t>The view that we can choose our beliefs</a:t>
            </a:r>
          </a:p>
          <a:p>
            <a:pPr lvl="1"/>
            <a:r>
              <a:rPr lang="en-US" dirty="0"/>
              <a:t>May be “direct” or “indirect”</a:t>
            </a:r>
          </a:p>
        </p:txBody>
      </p:sp>
    </p:spTree>
    <p:extLst>
      <p:ext uri="{BB962C8B-B14F-4D97-AF65-F5344CB8AC3E}">
        <p14:creationId xmlns:p14="http://schemas.microsoft.com/office/powerpoint/2010/main" val="54114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787BFA-6A8D-AE44-9192-2D8771A233C1}"/>
              </a:ext>
            </a:extLst>
          </p:cNvPr>
          <p:cNvSpPr>
            <a:spLocks noGrp="1"/>
          </p:cNvSpPr>
          <p:nvPr>
            <p:ph idx="1"/>
          </p:nvPr>
        </p:nvSpPr>
        <p:spPr>
          <a:xfrm>
            <a:off x="909532" y="882097"/>
            <a:ext cx="8234468" cy="4261403"/>
          </a:xfrm>
        </p:spPr>
        <p:txBody>
          <a:bodyPr>
            <a:normAutofit/>
          </a:bodyPr>
          <a:lstStyle/>
          <a:p>
            <a:pPr lvl="1"/>
            <a:r>
              <a:rPr lang="en-US" sz="1800" dirty="0"/>
              <a:t>Direct doxastic voluntarism w/ recasting of beliefs as processes (Salmieri &amp; Bayer, 2013)</a:t>
            </a:r>
          </a:p>
          <a:p>
            <a:pPr lvl="2"/>
            <a:r>
              <a:rPr lang="en-US" sz="1500" dirty="0"/>
              <a:t>Beliefs = more than propositional content alone; constituted in part by cognitive processes being engaged in (e.g., rational inquiry)</a:t>
            </a:r>
          </a:p>
          <a:p>
            <a:pPr lvl="1"/>
            <a:r>
              <a:rPr lang="en-US" sz="1800" dirty="0"/>
              <a:t>Example: “Belief” that depression is genetically determined</a:t>
            </a:r>
          </a:p>
          <a:p>
            <a:pPr lvl="2"/>
            <a:r>
              <a:rPr lang="en-US" sz="1500" dirty="0"/>
              <a:t>Case 1: Rational conclusion formed and maintained by careful examination of evidence; i.e., actively engaging in mental processes aimed at increased understanding / awareness (e.g., defining &amp; clarifying concepts, checking against new evidence, connecting to existing observations &amp; knowledge, testing &amp; revising through application, </a:t>
            </a:r>
            <a:r>
              <a:rPr lang="en-US" sz="1500" dirty="0" err="1"/>
              <a:t>etc</a:t>
            </a:r>
            <a:r>
              <a:rPr lang="en-US" sz="1500" dirty="0"/>
              <a:t>)</a:t>
            </a:r>
          </a:p>
          <a:p>
            <a:pPr lvl="2"/>
            <a:r>
              <a:rPr lang="en-US" sz="1500" dirty="0"/>
              <a:t>Case 2: Schema held as vaguely and passively accepted content, perhaps serving as a heuristic or dogma; disconnected from other knowledge &amp; experience; uncritically applied</a:t>
            </a:r>
          </a:p>
          <a:p>
            <a:pPr lvl="2"/>
            <a:r>
              <a:rPr lang="en-US" sz="1500" dirty="0"/>
              <a:t>Case 3: Pretense formed and maintained in an active effort to avoid facing some fact(s) (e.g., rationalizing away contrary evidence, selectively attending to examples that “fit,” </a:t>
            </a:r>
            <a:r>
              <a:rPr lang="en-US" sz="1500" dirty="0" err="1"/>
              <a:t>etc</a:t>
            </a:r>
            <a:r>
              <a:rPr lang="en-US" sz="1500" dirty="0"/>
              <a:t>)</a:t>
            </a:r>
          </a:p>
        </p:txBody>
      </p:sp>
      <p:sp>
        <p:nvSpPr>
          <p:cNvPr id="6" name="Title 1">
            <a:extLst>
              <a:ext uri="{FF2B5EF4-FFF2-40B4-BE49-F238E27FC236}">
                <a16:creationId xmlns:a16="http://schemas.microsoft.com/office/drawing/2014/main" id="{81322F58-A949-1948-9DCB-F928B30CA608}"/>
              </a:ext>
            </a:extLst>
          </p:cNvPr>
          <p:cNvSpPr txBox="1">
            <a:spLocks/>
          </p:cNvSpPr>
          <p:nvPr/>
        </p:nvSpPr>
        <p:spPr>
          <a:xfrm>
            <a:off x="1739348" y="-179726"/>
            <a:ext cx="6281633" cy="1314449"/>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Philosophical perspectives on epistemic agency</a:t>
            </a:r>
          </a:p>
        </p:txBody>
      </p:sp>
    </p:spTree>
    <p:extLst>
      <p:ext uri="{BB962C8B-B14F-4D97-AF65-F5344CB8AC3E}">
        <p14:creationId xmlns:p14="http://schemas.microsoft.com/office/powerpoint/2010/main" val="183675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787BFA-6A8D-AE44-9192-2D8771A233C1}"/>
              </a:ext>
            </a:extLst>
          </p:cNvPr>
          <p:cNvSpPr>
            <a:spLocks noGrp="1"/>
          </p:cNvSpPr>
          <p:nvPr>
            <p:ph idx="1"/>
          </p:nvPr>
        </p:nvSpPr>
        <p:spPr>
          <a:xfrm>
            <a:off x="675861" y="1314449"/>
            <a:ext cx="8358860" cy="4261403"/>
          </a:xfrm>
        </p:spPr>
        <p:txBody>
          <a:bodyPr anchor="t">
            <a:normAutofit/>
          </a:bodyPr>
          <a:lstStyle/>
          <a:p>
            <a:pPr lvl="1"/>
            <a:r>
              <a:rPr lang="en-US" sz="1800" dirty="0"/>
              <a:t>Wayne Wu’s (2015) account of agential action (including mental action)</a:t>
            </a:r>
          </a:p>
          <a:p>
            <a:pPr lvl="2"/>
            <a:r>
              <a:rPr lang="en-US" sz="1500" dirty="0"/>
              <a:t>Intentions = conceptual representations generated through “explicit practical reasoning”; the “conclusion of a course of deliberation about what to do.” </a:t>
            </a:r>
          </a:p>
          <a:p>
            <a:pPr lvl="3"/>
            <a:r>
              <a:rPr lang="en-US" sz="1350" dirty="0"/>
              <a:t>Not necessarily discrete mental events, but standing states that persist over time</a:t>
            </a:r>
          </a:p>
          <a:p>
            <a:pPr lvl="2"/>
            <a:r>
              <a:rPr lang="en-US" sz="1500" dirty="0"/>
              <a:t>Attention = mechanism for translating intentions into actions, by selecting intention-relevant objects from broader field of awareness </a:t>
            </a:r>
          </a:p>
          <a:p>
            <a:pPr lvl="2"/>
            <a:r>
              <a:rPr lang="en-US" sz="1500" dirty="0"/>
              <a:t>Mental agency depends on controlled, i.e., intention-driven (versus automatic, e.g., stimulus-driven) attention &amp; corresponding action selection</a:t>
            </a:r>
          </a:p>
          <a:p>
            <a:pPr lvl="2"/>
            <a:r>
              <a:rPr lang="en-US" sz="1500" dirty="0"/>
              <a:t>These controlled attention &amp; action routines can become automatized over time, thus opening up “new avenues for control” (as in case of “skilled agency” / expertise)</a:t>
            </a:r>
          </a:p>
        </p:txBody>
      </p:sp>
      <p:sp>
        <p:nvSpPr>
          <p:cNvPr id="6" name="Title 1">
            <a:extLst>
              <a:ext uri="{FF2B5EF4-FFF2-40B4-BE49-F238E27FC236}">
                <a16:creationId xmlns:a16="http://schemas.microsoft.com/office/drawing/2014/main" id="{EB54EEFD-1CDF-2847-99E5-5DE52FC6082A}"/>
              </a:ext>
            </a:extLst>
          </p:cNvPr>
          <p:cNvSpPr txBox="1">
            <a:spLocks/>
          </p:cNvSpPr>
          <p:nvPr/>
        </p:nvSpPr>
        <p:spPr>
          <a:xfrm>
            <a:off x="1739348" y="-179726"/>
            <a:ext cx="6281633" cy="1314449"/>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Philosophical perspectives on epistemic agency</a:t>
            </a:r>
          </a:p>
        </p:txBody>
      </p:sp>
      <p:sp>
        <p:nvSpPr>
          <p:cNvPr id="9" name="Action Button: Home 8">
            <a:hlinkClick r:id="rId3" action="ppaction://hlinksldjump" highlightClick="1"/>
            <a:extLst>
              <a:ext uri="{FF2B5EF4-FFF2-40B4-BE49-F238E27FC236}">
                <a16:creationId xmlns:a16="http://schemas.microsoft.com/office/drawing/2014/main" id="{D9F7C7C4-D7B9-5147-87DA-F4EEC176FCCE}"/>
              </a:ext>
            </a:extLst>
          </p:cNvPr>
          <p:cNvSpPr/>
          <p:nvPr/>
        </p:nvSpPr>
        <p:spPr>
          <a:xfrm>
            <a:off x="8346056" y="443829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5774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12" y="1"/>
            <a:ext cx="7514035" cy="1314449"/>
          </a:xfrm>
        </p:spPr>
        <p:txBody>
          <a:bodyPr/>
          <a:lstStyle/>
          <a:p>
            <a:r>
              <a:rPr lang="en-US" dirty="0"/>
              <a:t>Low heritability of rational/deliberative thinking styles</a:t>
            </a:r>
          </a:p>
        </p:txBody>
      </p:sp>
      <p:sp>
        <p:nvSpPr>
          <p:cNvPr id="3" name="Content Placeholder 2"/>
          <p:cNvSpPr>
            <a:spLocks noGrp="1"/>
          </p:cNvSpPr>
          <p:nvPr>
            <p:ph idx="1"/>
          </p:nvPr>
        </p:nvSpPr>
        <p:spPr>
          <a:xfrm>
            <a:off x="932031" y="1559673"/>
            <a:ext cx="7870594" cy="2326527"/>
          </a:xfrm>
        </p:spPr>
        <p:txBody>
          <a:bodyPr anchor="t">
            <a:normAutofit/>
          </a:bodyPr>
          <a:lstStyle/>
          <a:p>
            <a:r>
              <a:rPr lang="en-US" sz="2250" dirty="0"/>
              <a:t>“Deliberation” subscale of Conscientiousness facet in NEO </a:t>
            </a:r>
          </a:p>
          <a:p>
            <a:pPr lvl="1"/>
            <a:r>
              <a:rPr lang="en-US" sz="1725" dirty="0"/>
              <a:t>“Tendency to think things through before acting or speaking”</a:t>
            </a:r>
          </a:p>
          <a:p>
            <a:pPr lvl="1"/>
            <a:r>
              <a:rPr lang="en-US" sz="1725" dirty="0" err="1"/>
              <a:t>Uncorr</a:t>
            </a:r>
            <a:r>
              <a:rPr lang="en-US" sz="1725" dirty="0"/>
              <a:t> w/ IQ, unlike other facets (Competence, Dutifulness), but </a:t>
            </a:r>
            <a:r>
              <a:rPr lang="en-US" sz="1725" dirty="0" err="1"/>
              <a:t>corr</a:t>
            </a:r>
            <a:r>
              <a:rPr lang="en-US" sz="1725" dirty="0"/>
              <a:t> w/ academic achievement </a:t>
            </a:r>
          </a:p>
          <a:p>
            <a:pPr lvl="1"/>
            <a:r>
              <a:rPr lang="en-US" sz="1725" dirty="0"/>
              <a:t>Heritability: ~34%; unique factors: ~66-77%</a:t>
            </a:r>
          </a:p>
        </p:txBody>
      </p:sp>
      <p:sp>
        <p:nvSpPr>
          <p:cNvPr id="4" name="TextBox 3"/>
          <p:cNvSpPr txBox="1"/>
          <p:nvPr/>
        </p:nvSpPr>
        <p:spPr>
          <a:xfrm>
            <a:off x="1870364" y="4772519"/>
            <a:ext cx="3706464" cy="248209"/>
          </a:xfrm>
          <a:prstGeom prst="rect">
            <a:avLst/>
          </a:prstGeom>
          <a:noFill/>
        </p:spPr>
        <p:txBody>
          <a:bodyPr wrap="none" rtlCol="0">
            <a:spAutoFit/>
          </a:bodyPr>
          <a:lstStyle/>
          <a:p>
            <a:pPr marL="0" lvl="1"/>
            <a:r>
              <a:rPr lang="en-US" sz="1013" dirty="0"/>
              <a:t>Jang et al., 1996, 2002; Luciano et al., 2006; Costa &amp; McCrae, 1992</a:t>
            </a:r>
          </a:p>
        </p:txBody>
      </p:sp>
    </p:spTree>
    <p:extLst>
      <p:ext uri="{BB962C8B-B14F-4D97-AF65-F5344CB8AC3E}">
        <p14:creationId xmlns:p14="http://schemas.microsoft.com/office/powerpoint/2010/main" val="289562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7470" y="354330"/>
            <a:ext cx="7708496" cy="4013598"/>
          </a:xfrm>
        </p:spPr>
        <p:txBody>
          <a:bodyPr>
            <a:normAutofit/>
          </a:bodyPr>
          <a:lstStyle/>
          <a:p>
            <a:r>
              <a:rPr lang="en-US" sz="2250" dirty="0"/>
              <a:t>Need for cognition</a:t>
            </a:r>
          </a:p>
          <a:p>
            <a:pPr lvl="1"/>
            <a:r>
              <a:rPr lang="en-US" sz="1725" dirty="0"/>
              <a:t>Tendency to engage in effortful cognitive activity &amp; find such activity intrinsically rewarding</a:t>
            </a:r>
          </a:p>
          <a:p>
            <a:pPr lvl="1"/>
            <a:r>
              <a:rPr lang="en-US" sz="1725" dirty="0"/>
              <a:t>Distinct from cognitive ability</a:t>
            </a:r>
          </a:p>
          <a:p>
            <a:pPr lvl="1"/>
            <a:r>
              <a:rPr lang="en-US" sz="1725" dirty="0"/>
              <a:t>Heritability: 36.7%; unique (NSE) factors: 60.1%</a:t>
            </a:r>
          </a:p>
        </p:txBody>
      </p:sp>
      <p:sp>
        <p:nvSpPr>
          <p:cNvPr id="5" name="TextBox 4"/>
          <p:cNvSpPr txBox="1"/>
          <p:nvPr/>
        </p:nvSpPr>
        <p:spPr>
          <a:xfrm>
            <a:off x="1870364" y="4775661"/>
            <a:ext cx="3087705" cy="248209"/>
          </a:xfrm>
          <a:prstGeom prst="rect">
            <a:avLst/>
          </a:prstGeom>
          <a:noFill/>
        </p:spPr>
        <p:txBody>
          <a:bodyPr wrap="none" rtlCol="0">
            <a:spAutoFit/>
          </a:bodyPr>
          <a:lstStyle/>
          <a:p>
            <a:r>
              <a:rPr lang="en-US" sz="1013" dirty="0" err="1"/>
              <a:t>Cacioppo</a:t>
            </a:r>
            <a:r>
              <a:rPr lang="en-US" sz="1013" dirty="0"/>
              <a:t>, Petty, &amp; Kao, 1984; </a:t>
            </a:r>
            <a:r>
              <a:rPr lang="en-US" sz="1013" dirty="0" err="1"/>
              <a:t>Ksiazkiewicz</a:t>
            </a:r>
            <a:r>
              <a:rPr lang="en-US" sz="1013" dirty="0"/>
              <a:t> et al., 2016</a:t>
            </a:r>
          </a:p>
        </p:txBody>
      </p:sp>
      <p:sp>
        <p:nvSpPr>
          <p:cNvPr id="7" name="Title 1">
            <a:extLst>
              <a:ext uri="{FF2B5EF4-FFF2-40B4-BE49-F238E27FC236}">
                <a16:creationId xmlns:a16="http://schemas.microsoft.com/office/drawing/2014/main" id="{3376C89E-296A-FB40-A2CE-752085F28A72}"/>
              </a:ext>
            </a:extLst>
          </p:cNvPr>
          <p:cNvSpPr txBox="1">
            <a:spLocks/>
          </p:cNvSpPr>
          <p:nvPr/>
        </p:nvSpPr>
        <p:spPr>
          <a:xfrm>
            <a:off x="1110312" y="1"/>
            <a:ext cx="7514035" cy="1314449"/>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a:t>Low heritability of rational/deliberative thinking styles</a:t>
            </a:r>
            <a:endParaRPr lang="en-US" sz="3000" dirty="0"/>
          </a:p>
        </p:txBody>
      </p:sp>
    </p:spTree>
    <p:extLst>
      <p:ext uri="{BB962C8B-B14F-4D97-AF65-F5344CB8AC3E}">
        <p14:creationId xmlns:p14="http://schemas.microsoft.com/office/powerpoint/2010/main" val="272821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84DBD-3100-E244-861E-F0796B401378}"/>
              </a:ext>
            </a:extLst>
          </p:cNvPr>
          <p:cNvSpPr>
            <a:spLocks noGrp="1"/>
          </p:cNvSpPr>
          <p:nvPr>
            <p:ph idx="1"/>
          </p:nvPr>
        </p:nvSpPr>
        <p:spPr>
          <a:xfrm>
            <a:off x="1110312" y="1249275"/>
            <a:ext cx="7514035" cy="2343151"/>
          </a:xfrm>
        </p:spPr>
        <p:txBody>
          <a:bodyPr anchor="t"/>
          <a:lstStyle/>
          <a:p>
            <a:r>
              <a:rPr lang="en-US" dirty="0"/>
              <a:t>From Add Health longitudinal twin study (</a:t>
            </a:r>
            <a:r>
              <a:rPr lang="en-US" dirty="0" err="1"/>
              <a:t>Udry</a:t>
            </a:r>
            <a:r>
              <a:rPr lang="en-US" dirty="0"/>
              <a:t>, 2003):</a:t>
            </a:r>
          </a:p>
        </p:txBody>
      </p:sp>
      <p:graphicFrame>
        <p:nvGraphicFramePr>
          <p:cNvPr id="4" name="Content Placeholder 4">
            <a:extLst>
              <a:ext uri="{FF2B5EF4-FFF2-40B4-BE49-F238E27FC236}">
                <a16:creationId xmlns:a16="http://schemas.microsoft.com/office/drawing/2014/main" id="{9B455B30-147E-EE4A-B7C8-86FA5B75050D}"/>
              </a:ext>
            </a:extLst>
          </p:cNvPr>
          <p:cNvGraphicFramePr>
            <a:graphicFrameLocks/>
          </p:cNvGraphicFramePr>
          <p:nvPr>
            <p:extLst>
              <p:ext uri="{D42A27DB-BD31-4B8C-83A1-F6EECF244321}">
                <p14:modId xmlns:p14="http://schemas.microsoft.com/office/powerpoint/2010/main" val="2732761899"/>
              </p:ext>
            </p:extLst>
          </p:nvPr>
        </p:nvGraphicFramePr>
        <p:xfrm>
          <a:off x="1799275" y="1649062"/>
          <a:ext cx="6136106" cy="3116580"/>
        </p:xfrm>
        <a:graphic>
          <a:graphicData uri="http://schemas.openxmlformats.org/drawingml/2006/table">
            <a:tbl>
              <a:tblPr firstRow="1" bandRow="1">
                <a:tableStyleId>{5C22544A-7EE6-4342-B048-85BDC9FD1C3A}</a:tableStyleId>
              </a:tblPr>
              <a:tblGrid>
                <a:gridCol w="2689058">
                  <a:extLst>
                    <a:ext uri="{9D8B030D-6E8A-4147-A177-3AD203B41FA5}">
                      <a16:colId xmlns:a16="http://schemas.microsoft.com/office/drawing/2014/main" val="20000"/>
                    </a:ext>
                  </a:extLst>
                </a:gridCol>
                <a:gridCol w="1443790">
                  <a:extLst>
                    <a:ext uri="{9D8B030D-6E8A-4147-A177-3AD203B41FA5}">
                      <a16:colId xmlns:a16="http://schemas.microsoft.com/office/drawing/2014/main" val="20001"/>
                    </a:ext>
                  </a:extLst>
                </a:gridCol>
                <a:gridCol w="1155032">
                  <a:extLst>
                    <a:ext uri="{9D8B030D-6E8A-4147-A177-3AD203B41FA5}">
                      <a16:colId xmlns:a16="http://schemas.microsoft.com/office/drawing/2014/main" val="20002"/>
                    </a:ext>
                  </a:extLst>
                </a:gridCol>
                <a:gridCol w="848226">
                  <a:extLst>
                    <a:ext uri="{9D8B030D-6E8A-4147-A177-3AD203B41FA5}">
                      <a16:colId xmlns:a16="http://schemas.microsoft.com/office/drawing/2014/main" val="20003"/>
                    </a:ext>
                  </a:extLst>
                </a:gridCol>
              </a:tblGrid>
              <a:tr h="297180">
                <a:tc>
                  <a:txBody>
                    <a:bodyPr/>
                    <a:lstStyle/>
                    <a:p>
                      <a:endParaRPr lang="en-US" sz="1000" dirty="0"/>
                    </a:p>
                  </a:txBody>
                  <a:tcPr marL="68580" marR="68580" marT="34290" marB="34290"/>
                </a:tc>
                <a:tc>
                  <a:txBody>
                    <a:bodyPr/>
                    <a:lstStyle/>
                    <a:p>
                      <a:pPr algn="ctr"/>
                      <a:r>
                        <a:rPr lang="en-US" sz="1500" dirty="0"/>
                        <a:t>A^2</a:t>
                      </a:r>
                    </a:p>
                  </a:txBody>
                  <a:tcPr marL="68580" marR="68580" marT="34290" marB="34290"/>
                </a:tc>
                <a:tc>
                  <a:txBody>
                    <a:bodyPr/>
                    <a:lstStyle/>
                    <a:p>
                      <a:pPr algn="ctr"/>
                      <a:r>
                        <a:rPr lang="en-US" sz="1500" dirty="0"/>
                        <a:t>C^2</a:t>
                      </a:r>
                    </a:p>
                  </a:txBody>
                  <a:tcPr marL="68580" marR="68580" marT="34290" marB="34290"/>
                </a:tc>
                <a:tc>
                  <a:txBody>
                    <a:bodyPr/>
                    <a:lstStyle/>
                    <a:p>
                      <a:pPr algn="ctr"/>
                      <a:r>
                        <a:rPr lang="en-US" sz="1500" dirty="0"/>
                        <a:t>E^2</a:t>
                      </a:r>
                    </a:p>
                  </a:txBody>
                  <a:tcPr marL="68580" marR="68580" marT="34290" marB="34290"/>
                </a:tc>
                <a:extLst>
                  <a:ext uri="{0D108BD9-81ED-4DB2-BD59-A6C34878D82A}">
                    <a16:rowId xmlns:a16="http://schemas.microsoft.com/office/drawing/2014/main" val="10000"/>
                  </a:ext>
                </a:extLst>
              </a:tr>
              <a:tr h="320040">
                <a:tc>
                  <a:txBody>
                    <a:bodyPr/>
                    <a:lstStyle/>
                    <a:p>
                      <a:pPr algn="ctr"/>
                      <a:r>
                        <a:rPr lang="en-US" sz="1500" dirty="0"/>
                        <a:t>W1 </a:t>
                      </a:r>
                      <a:r>
                        <a:rPr lang="en-US" sz="1500" dirty="0" err="1"/>
                        <a:t>Planful</a:t>
                      </a:r>
                      <a:r>
                        <a:rPr lang="en-US" sz="1500" baseline="0" dirty="0"/>
                        <a:t> Problem-Solving</a:t>
                      </a:r>
                      <a:endParaRPr lang="en-US" sz="1500" dirty="0"/>
                    </a:p>
                  </a:txBody>
                  <a:tcPr marL="68580" marR="68580" marT="34290" marB="34290"/>
                </a:tc>
                <a:tc>
                  <a:txBody>
                    <a:bodyPr/>
                    <a:lstStyle/>
                    <a:p>
                      <a:pPr algn="ctr"/>
                      <a:r>
                        <a:rPr lang="en-US" sz="1700" b="1" dirty="0"/>
                        <a:t>0%</a:t>
                      </a:r>
                    </a:p>
                  </a:txBody>
                  <a:tcPr marL="68580" marR="68580" marT="34290" marB="34290"/>
                </a:tc>
                <a:tc>
                  <a:txBody>
                    <a:bodyPr/>
                    <a:lstStyle/>
                    <a:p>
                      <a:pPr algn="ctr"/>
                      <a:r>
                        <a:rPr lang="en-US" sz="1700" dirty="0"/>
                        <a:t>15.2%</a:t>
                      </a:r>
                    </a:p>
                  </a:txBody>
                  <a:tcPr marL="68580" marR="68580" marT="34290" marB="34290"/>
                </a:tc>
                <a:tc>
                  <a:txBody>
                    <a:bodyPr/>
                    <a:lstStyle/>
                    <a:p>
                      <a:pPr algn="ctr"/>
                      <a:r>
                        <a:rPr lang="en-US" sz="1700" b="1" dirty="0"/>
                        <a:t>84.6%</a:t>
                      </a:r>
                    </a:p>
                  </a:txBody>
                  <a:tcPr marL="68580" marR="68580" marT="34290" marB="34290"/>
                </a:tc>
                <a:extLst>
                  <a:ext uri="{0D108BD9-81ED-4DB2-BD59-A6C34878D82A}">
                    <a16:rowId xmlns:a16="http://schemas.microsoft.com/office/drawing/2014/main" val="10001"/>
                  </a:ext>
                </a:extLst>
              </a:tr>
              <a:tr h="320040">
                <a:tc>
                  <a:txBody>
                    <a:bodyPr/>
                    <a:lstStyle/>
                    <a:p>
                      <a:pPr algn="ctr"/>
                      <a:r>
                        <a:rPr lang="en-US" sz="1500" dirty="0"/>
                        <a:t>W1 Problem</a:t>
                      </a:r>
                      <a:r>
                        <a:rPr lang="en-US" sz="1500" baseline="0" dirty="0"/>
                        <a:t> Avoidance</a:t>
                      </a:r>
                      <a:endParaRPr lang="en-US" sz="1500" dirty="0"/>
                    </a:p>
                  </a:txBody>
                  <a:tcPr marL="68580" marR="68580" marT="34290" marB="34290"/>
                </a:tc>
                <a:tc>
                  <a:txBody>
                    <a:bodyPr/>
                    <a:lstStyle/>
                    <a:p>
                      <a:pPr algn="ctr"/>
                      <a:r>
                        <a:rPr lang="en-US" sz="1700" b="1" dirty="0"/>
                        <a:t>19.4%</a:t>
                      </a:r>
                    </a:p>
                  </a:txBody>
                  <a:tcPr marL="68580" marR="68580" marT="34290" marB="34290"/>
                </a:tc>
                <a:tc>
                  <a:txBody>
                    <a:bodyPr/>
                    <a:lstStyle/>
                    <a:p>
                      <a:pPr algn="ctr"/>
                      <a:r>
                        <a:rPr lang="en-US" sz="1700" dirty="0"/>
                        <a:t>6.8%</a:t>
                      </a:r>
                    </a:p>
                  </a:txBody>
                  <a:tcPr marL="68580" marR="68580" marT="34290" marB="34290"/>
                </a:tc>
                <a:tc>
                  <a:txBody>
                    <a:bodyPr/>
                    <a:lstStyle/>
                    <a:p>
                      <a:pPr algn="ctr"/>
                      <a:r>
                        <a:rPr lang="en-US" sz="1700" b="1" dirty="0"/>
                        <a:t>74.0%</a:t>
                      </a:r>
                    </a:p>
                  </a:txBody>
                  <a:tcPr marL="68580" marR="68580" marT="34290" marB="34290"/>
                </a:tc>
                <a:extLst>
                  <a:ext uri="{0D108BD9-81ED-4DB2-BD59-A6C34878D82A}">
                    <a16:rowId xmlns:a16="http://schemas.microsoft.com/office/drawing/2014/main" val="10002"/>
                  </a:ext>
                </a:extLst>
              </a:tr>
              <a:tr h="320040">
                <a:tc>
                  <a:txBody>
                    <a:bodyPr/>
                    <a:lstStyle/>
                    <a:p>
                      <a:pPr algn="ctr"/>
                      <a:r>
                        <a:rPr lang="en-US" sz="1500" dirty="0"/>
                        <a:t>W1 Delinquency</a:t>
                      </a:r>
                    </a:p>
                  </a:txBody>
                  <a:tcPr marL="68580" marR="68580" marT="34290" marB="34290"/>
                </a:tc>
                <a:tc>
                  <a:txBody>
                    <a:bodyPr/>
                    <a:lstStyle/>
                    <a:p>
                      <a:pPr algn="ctr"/>
                      <a:r>
                        <a:rPr lang="en-US" sz="1700" dirty="0"/>
                        <a:t>0%</a:t>
                      </a:r>
                    </a:p>
                  </a:txBody>
                  <a:tcPr marL="68580" marR="68580" marT="34290" marB="34290"/>
                </a:tc>
                <a:tc>
                  <a:txBody>
                    <a:bodyPr/>
                    <a:lstStyle/>
                    <a:p>
                      <a:pPr algn="ctr"/>
                      <a:r>
                        <a:rPr lang="en-US" sz="1700" dirty="0"/>
                        <a:t>42.3%</a:t>
                      </a:r>
                    </a:p>
                  </a:txBody>
                  <a:tcPr marL="68580" marR="68580" marT="34290" marB="34290"/>
                </a:tc>
                <a:tc>
                  <a:txBody>
                    <a:bodyPr/>
                    <a:lstStyle/>
                    <a:p>
                      <a:pPr algn="ctr"/>
                      <a:r>
                        <a:rPr lang="en-US" sz="1700" dirty="0"/>
                        <a:t>57.3%</a:t>
                      </a:r>
                    </a:p>
                  </a:txBody>
                  <a:tcPr marL="68580" marR="68580" marT="34290" marB="34290"/>
                </a:tc>
                <a:extLst>
                  <a:ext uri="{0D108BD9-81ED-4DB2-BD59-A6C34878D82A}">
                    <a16:rowId xmlns:a16="http://schemas.microsoft.com/office/drawing/2014/main" val="10003"/>
                  </a:ext>
                </a:extLst>
              </a:tr>
              <a:tr h="320040">
                <a:tc>
                  <a:txBody>
                    <a:bodyPr/>
                    <a:lstStyle/>
                    <a:p>
                      <a:pPr algn="ctr"/>
                      <a:r>
                        <a:rPr lang="en-US" sz="1500" dirty="0"/>
                        <a:t>W1 Alcohol Use</a:t>
                      </a:r>
                    </a:p>
                  </a:txBody>
                  <a:tcPr marL="68580" marR="68580" marT="34290" marB="34290"/>
                </a:tc>
                <a:tc>
                  <a:txBody>
                    <a:bodyPr/>
                    <a:lstStyle/>
                    <a:p>
                      <a:pPr algn="ctr"/>
                      <a:r>
                        <a:rPr lang="en-US" sz="1700" dirty="0"/>
                        <a:t>38.4%</a:t>
                      </a:r>
                    </a:p>
                  </a:txBody>
                  <a:tcPr marL="68580" marR="68580" marT="34290" marB="34290"/>
                </a:tc>
                <a:tc>
                  <a:txBody>
                    <a:bodyPr/>
                    <a:lstStyle/>
                    <a:p>
                      <a:pPr algn="ctr"/>
                      <a:r>
                        <a:rPr lang="en-US" sz="1700" dirty="0"/>
                        <a:t>0%</a:t>
                      </a: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t>62.4%</a:t>
                      </a:r>
                    </a:p>
                  </a:txBody>
                  <a:tcPr marL="68580" marR="68580" marT="34290" marB="34290"/>
                </a:tc>
                <a:extLst>
                  <a:ext uri="{0D108BD9-81ED-4DB2-BD59-A6C34878D82A}">
                    <a16:rowId xmlns:a16="http://schemas.microsoft.com/office/drawing/2014/main" val="10004"/>
                  </a:ext>
                </a:extLst>
              </a:tr>
              <a:tr h="320040">
                <a:tc>
                  <a:txBody>
                    <a:bodyPr/>
                    <a:lstStyle/>
                    <a:p>
                      <a:pPr algn="ctr"/>
                      <a:r>
                        <a:rPr lang="en-US" sz="1500" dirty="0"/>
                        <a:t>W1 Alcohol-Related</a:t>
                      </a:r>
                      <a:r>
                        <a:rPr lang="en-US" sz="1500" baseline="0" dirty="0"/>
                        <a:t> </a:t>
                      </a:r>
                      <a:r>
                        <a:rPr lang="en-US" sz="1500" dirty="0"/>
                        <a:t>Problems</a:t>
                      </a:r>
                    </a:p>
                  </a:txBody>
                  <a:tcPr marL="68580" marR="68580" marT="34290" marB="34290"/>
                </a:tc>
                <a:tc>
                  <a:txBody>
                    <a:bodyPr/>
                    <a:lstStyle/>
                    <a:p>
                      <a:pPr algn="ctr"/>
                      <a:r>
                        <a:rPr lang="en-US" sz="1700" dirty="0"/>
                        <a:t>35.9%</a:t>
                      </a:r>
                    </a:p>
                  </a:txBody>
                  <a:tcPr marL="68580" marR="68580" marT="34290" marB="34290"/>
                </a:tc>
                <a:tc>
                  <a:txBody>
                    <a:bodyPr/>
                    <a:lstStyle/>
                    <a:p>
                      <a:pPr algn="ctr"/>
                      <a:r>
                        <a:rPr lang="en-US" sz="1700" dirty="0"/>
                        <a:t>11.6%</a:t>
                      </a:r>
                    </a:p>
                  </a:txBody>
                  <a:tcPr marL="68580" marR="68580" marT="34290" marB="34290"/>
                </a:tc>
                <a:tc>
                  <a:txBody>
                    <a:bodyPr/>
                    <a:lstStyle/>
                    <a:p>
                      <a:pPr algn="ctr"/>
                      <a:r>
                        <a:rPr lang="en-US" sz="1700" dirty="0"/>
                        <a:t>53.3%</a:t>
                      </a:r>
                    </a:p>
                  </a:txBody>
                  <a:tcPr marL="68580" marR="68580" marT="34290" marB="34290"/>
                </a:tc>
                <a:extLst>
                  <a:ext uri="{0D108BD9-81ED-4DB2-BD59-A6C34878D82A}">
                    <a16:rowId xmlns:a16="http://schemas.microsoft.com/office/drawing/2014/main" val="10005"/>
                  </a:ext>
                </a:extLst>
              </a:tr>
              <a:tr h="320040">
                <a:tc>
                  <a:txBody>
                    <a:bodyPr/>
                    <a:lstStyle/>
                    <a:p>
                      <a:pPr algn="ctr"/>
                      <a:r>
                        <a:rPr lang="en-US" sz="1500" dirty="0"/>
                        <a:t>W3</a:t>
                      </a:r>
                      <a:r>
                        <a:rPr lang="en-US" sz="1500" baseline="0" dirty="0"/>
                        <a:t> Delinquency</a:t>
                      </a:r>
                      <a:endParaRPr lang="en-US" sz="1500" dirty="0"/>
                    </a:p>
                  </a:txBody>
                  <a:tcPr marL="68580" marR="68580" marT="34290" marB="34290"/>
                </a:tc>
                <a:tc>
                  <a:txBody>
                    <a:bodyPr/>
                    <a:lstStyle/>
                    <a:p>
                      <a:pPr algn="ctr"/>
                      <a:r>
                        <a:rPr lang="en-US" sz="1700" dirty="0"/>
                        <a:t>11.6%</a:t>
                      </a:r>
                    </a:p>
                  </a:txBody>
                  <a:tcPr marL="68580" marR="68580" marT="34290" marB="34290"/>
                </a:tc>
                <a:tc>
                  <a:txBody>
                    <a:bodyPr/>
                    <a:lstStyle/>
                    <a:p>
                      <a:pPr algn="ctr"/>
                      <a:r>
                        <a:rPr lang="en-US" sz="1700" dirty="0"/>
                        <a:t>23.0%</a:t>
                      </a:r>
                    </a:p>
                  </a:txBody>
                  <a:tcPr marL="68580" marR="68580" marT="34290" marB="34290"/>
                </a:tc>
                <a:tc>
                  <a:txBody>
                    <a:bodyPr/>
                    <a:lstStyle/>
                    <a:p>
                      <a:pPr algn="ctr"/>
                      <a:r>
                        <a:rPr lang="en-US" sz="1700" dirty="0"/>
                        <a:t>65.6%</a:t>
                      </a:r>
                    </a:p>
                  </a:txBody>
                  <a:tcPr marL="68580" marR="68580" marT="34290" marB="34290"/>
                </a:tc>
                <a:extLst>
                  <a:ext uri="{0D108BD9-81ED-4DB2-BD59-A6C34878D82A}">
                    <a16:rowId xmlns:a16="http://schemas.microsoft.com/office/drawing/2014/main" val="10006"/>
                  </a:ext>
                </a:extLst>
              </a:tr>
              <a:tr h="320040">
                <a:tc>
                  <a:txBody>
                    <a:bodyPr/>
                    <a:lstStyle/>
                    <a:p>
                      <a:pPr algn="ctr"/>
                      <a:r>
                        <a:rPr lang="en-US" sz="1500" dirty="0"/>
                        <a:t>W4 Alcohol Use</a:t>
                      </a:r>
                    </a:p>
                  </a:txBody>
                  <a:tcPr marL="68580" marR="68580" marT="34290" marB="34290"/>
                </a:tc>
                <a:tc>
                  <a:txBody>
                    <a:bodyPr/>
                    <a:lstStyle/>
                    <a:p>
                      <a:pPr algn="ctr"/>
                      <a:r>
                        <a:rPr lang="en-US" sz="1700" dirty="0"/>
                        <a:t>24.0%</a:t>
                      </a:r>
                    </a:p>
                  </a:txBody>
                  <a:tcPr marL="68580" marR="68580" marT="34290" marB="34290"/>
                </a:tc>
                <a:tc>
                  <a:txBody>
                    <a:bodyPr/>
                    <a:lstStyle/>
                    <a:p>
                      <a:pPr algn="ctr"/>
                      <a:r>
                        <a:rPr lang="en-US" sz="1700" dirty="0"/>
                        <a:t>23.0%</a:t>
                      </a:r>
                    </a:p>
                  </a:txBody>
                  <a:tcPr marL="68580" marR="68580" marT="34290" marB="34290"/>
                </a:tc>
                <a:tc>
                  <a:txBody>
                    <a:bodyPr/>
                    <a:lstStyle/>
                    <a:p>
                      <a:pPr algn="ctr"/>
                      <a:r>
                        <a:rPr lang="en-US" sz="1700" dirty="0"/>
                        <a:t>53.3%</a:t>
                      </a:r>
                    </a:p>
                  </a:txBody>
                  <a:tcPr marL="68580" marR="68580" marT="34290" marB="34290"/>
                </a:tc>
                <a:extLst>
                  <a:ext uri="{0D108BD9-81ED-4DB2-BD59-A6C34878D82A}">
                    <a16:rowId xmlns:a16="http://schemas.microsoft.com/office/drawing/2014/main" val="10007"/>
                  </a:ext>
                </a:extLst>
              </a:tr>
              <a:tr h="525780">
                <a:tc>
                  <a:txBody>
                    <a:bodyPr/>
                    <a:lstStyle/>
                    <a:p>
                      <a:pPr algn="ctr"/>
                      <a:r>
                        <a:rPr lang="en-US" sz="1500" dirty="0"/>
                        <a:t>W4 Alcohol-Related Legal Problems</a:t>
                      </a:r>
                    </a:p>
                  </a:txBody>
                  <a:tcPr marL="68580" marR="68580" marT="34290" marB="34290"/>
                </a:tc>
                <a:tc>
                  <a:txBody>
                    <a:bodyPr/>
                    <a:lstStyle/>
                    <a:p>
                      <a:pPr algn="ctr"/>
                      <a:r>
                        <a:rPr lang="en-US" sz="1700" dirty="0"/>
                        <a:t>54.8%</a:t>
                      </a:r>
                    </a:p>
                  </a:txBody>
                  <a:tcPr marL="68580" marR="68580" marT="34290" marB="34290"/>
                </a:tc>
                <a:tc>
                  <a:txBody>
                    <a:bodyPr/>
                    <a:lstStyle/>
                    <a:p>
                      <a:pPr algn="ctr"/>
                      <a:r>
                        <a:rPr lang="en-US" sz="1700" dirty="0"/>
                        <a:t>0%</a:t>
                      </a:r>
                    </a:p>
                  </a:txBody>
                  <a:tcPr marL="68580" marR="68580" marT="34290" marB="34290"/>
                </a:tc>
                <a:tc>
                  <a:txBody>
                    <a:bodyPr/>
                    <a:lstStyle/>
                    <a:p>
                      <a:pPr algn="ctr"/>
                      <a:r>
                        <a:rPr lang="en-US" sz="1700" dirty="0"/>
                        <a:t>44.9%</a:t>
                      </a:r>
                    </a:p>
                  </a:txBody>
                  <a:tcPr marL="68580" marR="68580" marT="34290" marB="34290"/>
                </a:tc>
                <a:extLst>
                  <a:ext uri="{0D108BD9-81ED-4DB2-BD59-A6C34878D82A}">
                    <a16:rowId xmlns:a16="http://schemas.microsoft.com/office/drawing/2014/main" val="10008"/>
                  </a:ext>
                </a:extLst>
              </a:tr>
            </a:tbl>
          </a:graphicData>
        </a:graphic>
      </p:graphicFrame>
      <p:sp>
        <p:nvSpPr>
          <p:cNvPr id="5" name="TextBox 4">
            <a:extLst>
              <a:ext uri="{FF2B5EF4-FFF2-40B4-BE49-F238E27FC236}">
                <a16:creationId xmlns:a16="http://schemas.microsoft.com/office/drawing/2014/main" id="{23277225-1F67-E64A-819D-DF168312D8DF}"/>
              </a:ext>
            </a:extLst>
          </p:cNvPr>
          <p:cNvSpPr txBox="1"/>
          <p:nvPr/>
        </p:nvSpPr>
        <p:spPr>
          <a:xfrm>
            <a:off x="6350327" y="4853562"/>
            <a:ext cx="1334020" cy="248209"/>
          </a:xfrm>
          <a:prstGeom prst="rect">
            <a:avLst/>
          </a:prstGeom>
          <a:noFill/>
        </p:spPr>
        <p:txBody>
          <a:bodyPr wrap="none" rtlCol="0">
            <a:spAutoFit/>
          </a:bodyPr>
          <a:lstStyle/>
          <a:p>
            <a:r>
              <a:rPr lang="en-US" sz="1013" dirty="0" err="1"/>
              <a:t>Gorlin</a:t>
            </a:r>
            <a:r>
              <a:rPr lang="en-US" sz="1013" dirty="0"/>
              <a:t> &amp; Schuur, 2017</a:t>
            </a:r>
          </a:p>
        </p:txBody>
      </p:sp>
      <p:sp>
        <p:nvSpPr>
          <p:cNvPr id="8" name="Title 1">
            <a:extLst>
              <a:ext uri="{FF2B5EF4-FFF2-40B4-BE49-F238E27FC236}">
                <a16:creationId xmlns:a16="http://schemas.microsoft.com/office/drawing/2014/main" id="{F360A977-4D13-0943-B597-298660CE99D3}"/>
              </a:ext>
            </a:extLst>
          </p:cNvPr>
          <p:cNvSpPr>
            <a:spLocks noGrp="1"/>
          </p:cNvSpPr>
          <p:nvPr>
            <p:ph type="title"/>
          </p:nvPr>
        </p:nvSpPr>
        <p:spPr>
          <a:xfrm>
            <a:off x="1110312" y="1"/>
            <a:ext cx="7514035" cy="1314449"/>
          </a:xfrm>
        </p:spPr>
        <p:txBody>
          <a:bodyPr/>
          <a:lstStyle/>
          <a:p>
            <a:r>
              <a:rPr lang="en-US" dirty="0"/>
              <a:t>Low heritability of rational/deliberative thinking styles</a:t>
            </a:r>
          </a:p>
        </p:txBody>
      </p:sp>
      <p:sp>
        <p:nvSpPr>
          <p:cNvPr id="11" name="Action Button: Home 10">
            <a:hlinkClick r:id="rId3" action="ppaction://hlinksldjump" highlightClick="1"/>
            <a:extLst>
              <a:ext uri="{FF2B5EF4-FFF2-40B4-BE49-F238E27FC236}">
                <a16:creationId xmlns:a16="http://schemas.microsoft.com/office/drawing/2014/main" id="{E70736E6-15AD-BE47-8753-11C167E95F93}"/>
              </a:ext>
            </a:extLst>
          </p:cNvPr>
          <p:cNvSpPr/>
          <p:nvPr/>
        </p:nvSpPr>
        <p:spPr>
          <a:xfrm>
            <a:off x="8346056" y="443829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2394413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2037-94FA-C842-9992-70EB4CF732FF}"/>
              </a:ext>
            </a:extLst>
          </p:cNvPr>
          <p:cNvSpPr>
            <a:spLocks noGrp="1"/>
          </p:cNvSpPr>
          <p:nvPr>
            <p:ph type="title"/>
          </p:nvPr>
        </p:nvSpPr>
        <p:spPr>
          <a:xfrm>
            <a:off x="1500142" y="-165585"/>
            <a:ext cx="6853843" cy="1151165"/>
          </a:xfrm>
        </p:spPr>
        <p:txBody>
          <a:bodyPr/>
          <a:lstStyle/>
          <a:p>
            <a:r>
              <a:rPr lang="en-US" dirty="0"/>
              <a:t>Cognitive habits motivated by avoidance</a:t>
            </a:r>
          </a:p>
        </p:txBody>
      </p:sp>
      <p:sp>
        <p:nvSpPr>
          <p:cNvPr id="3" name="Content Placeholder 2">
            <a:extLst>
              <a:ext uri="{FF2B5EF4-FFF2-40B4-BE49-F238E27FC236}">
                <a16:creationId xmlns:a16="http://schemas.microsoft.com/office/drawing/2014/main" id="{F0D07B49-363C-634B-99B5-B7B0EEC7C805}"/>
              </a:ext>
            </a:extLst>
          </p:cNvPr>
          <p:cNvSpPr>
            <a:spLocks noGrp="1"/>
          </p:cNvSpPr>
          <p:nvPr>
            <p:ph idx="1"/>
          </p:nvPr>
        </p:nvSpPr>
        <p:spPr>
          <a:xfrm>
            <a:off x="1024163" y="774671"/>
            <a:ext cx="7612942" cy="2343151"/>
          </a:xfrm>
        </p:spPr>
        <p:txBody>
          <a:bodyPr>
            <a:normAutofit/>
          </a:bodyPr>
          <a:lstStyle/>
          <a:p>
            <a:r>
              <a:rPr lang="en-US" dirty="0"/>
              <a:t>Worry as contrast avoidance (Newman &amp; </a:t>
            </a:r>
            <a:r>
              <a:rPr lang="en-US" dirty="0" err="1"/>
              <a:t>Llera</a:t>
            </a:r>
            <a:r>
              <a:rPr lang="en-US" dirty="0"/>
              <a:t>, 2011)</a:t>
            </a:r>
          </a:p>
          <a:p>
            <a:r>
              <a:rPr lang="en-US" dirty="0"/>
              <a:t>Rumination as negative affect and action avoidance (</a:t>
            </a:r>
            <a:r>
              <a:rPr lang="en-US" dirty="0" err="1"/>
              <a:t>Ottenbreit</a:t>
            </a:r>
            <a:r>
              <a:rPr lang="en-US" dirty="0"/>
              <a:t> and Dobson, 2004)</a:t>
            </a:r>
          </a:p>
          <a:p>
            <a:r>
              <a:rPr lang="en-US" dirty="0"/>
              <a:t>Defensive pessimism / self-handicapping as failure avoidance (</a:t>
            </a:r>
            <a:r>
              <a:rPr lang="en-US" dirty="0" err="1"/>
              <a:t>Sahranc</a:t>
            </a:r>
            <a:r>
              <a:rPr lang="en-US" dirty="0"/>
              <a:t>, 2011)</a:t>
            </a:r>
          </a:p>
          <a:p>
            <a:r>
              <a:rPr lang="en-US" dirty="0"/>
              <a:t>Self-deception / self-enhancement biases as ego threat avoidance</a:t>
            </a:r>
          </a:p>
        </p:txBody>
      </p:sp>
      <p:pic>
        <p:nvPicPr>
          <p:cNvPr id="5" name="Picture 4">
            <a:extLst>
              <a:ext uri="{FF2B5EF4-FFF2-40B4-BE49-F238E27FC236}">
                <a16:creationId xmlns:a16="http://schemas.microsoft.com/office/drawing/2014/main" id="{5DD37013-C8B2-774F-B0E3-B0C85ED09BCE}"/>
              </a:ext>
            </a:extLst>
          </p:cNvPr>
          <p:cNvPicPr>
            <a:picLocks noChangeAspect="1"/>
          </p:cNvPicPr>
          <p:nvPr/>
        </p:nvPicPr>
        <p:blipFill>
          <a:blip r:embed="rId3"/>
          <a:stretch>
            <a:fillRect/>
          </a:stretch>
        </p:blipFill>
        <p:spPr>
          <a:xfrm>
            <a:off x="7563971" y="2704586"/>
            <a:ext cx="1580029" cy="2374360"/>
          </a:xfrm>
          <a:prstGeom prst="rect">
            <a:avLst/>
          </a:prstGeom>
        </p:spPr>
      </p:pic>
    </p:spTree>
    <p:extLst>
      <p:ext uri="{BB962C8B-B14F-4D97-AF65-F5344CB8AC3E}">
        <p14:creationId xmlns:p14="http://schemas.microsoft.com/office/powerpoint/2010/main" val="2044173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B303-0A6F-C642-AC0F-470C621A9FA8}"/>
              </a:ext>
            </a:extLst>
          </p:cNvPr>
          <p:cNvSpPr>
            <a:spLocks noGrp="1"/>
          </p:cNvSpPr>
          <p:nvPr>
            <p:ph type="title"/>
          </p:nvPr>
        </p:nvSpPr>
        <p:spPr>
          <a:xfrm>
            <a:off x="2522764" y="-171449"/>
            <a:ext cx="5106761" cy="1314449"/>
          </a:xfrm>
        </p:spPr>
        <p:txBody>
          <a:bodyPr/>
          <a:lstStyle/>
          <a:p>
            <a:r>
              <a:rPr lang="en-US" dirty="0"/>
              <a:t>Are they malleable?</a:t>
            </a:r>
          </a:p>
        </p:txBody>
      </p:sp>
      <p:sp>
        <p:nvSpPr>
          <p:cNvPr id="3" name="Content Placeholder 2">
            <a:extLst>
              <a:ext uri="{FF2B5EF4-FFF2-40B4-BE49-F238E27FC236}">
                <a16:creationId xmlns:a16="http://schemas.microsoft.com/office/drawing/2014/main" id="{299D8A9A-EA29-4940-8139-DB379C2B5D8B}"/>
              </a:ext>
            </a:extLst>
          </p:cNvPr>
          <p:cNvSpPr>
            <a:spLocks noGrp="1"/>
          </p:cNvSpPr>
          <p:nvPr>
            <p:ph idx="1"/>
          </p:nvPr>
        </p:nvSpPr>
        <p:spPr>
          <a:xfrm>
            <a:off x="1112079" y="620025"/>
            <a:ext cx="7982227" cy="3386722"/>
          </a:xfrm>
        </p:spPr>
        <p:txBody>
          <a:bodyPr>
            <a:normAutofit/>
          </a:bodyPr>
          <a:lstStyle/>
          <a:p>
            <a:r>
              <a:rPr lang="en-US" dirty="0"/>
              <a:t>Mindfulness interventions: Train focused, intentional present-moment awareness</a:t>
            </a:r>
          </a:p>
          <a:p>
            <a:pPr lvl="1"/>
            <a:r>
              <a:rPr lang="en-US" sz="1350" dirty="0"/>
              <a:t>Effective at reducing rumination, worry</a:t>
            </a:r>
          </a:p>
          <a:p>
            <a:pPr lvl="1"/>
            <a:r>
              <a:rPr lang="en-US" sz="1350" dirty="0"/>
              <a:t>Preliminary evidence: effective at reducing relapse in alcohol and substance use disorders </a:t>
            </a:r>
          </a:p>
          <a:p>
            <a:r>
              <a:rPr lang="en-US" dirty="0"/>
              <a:t>Self-affirmation interventions: Increase focus on important personal values</a:t>
            </a:r>
          </a:p>
          <a:p>
            <a:pPr lvl="1"/>
            <a:r>
              <a:rPr lang="en-US" sz="1350" dirty="0"/>
              <a:t>Effective at reducing defensiveness, cheating</a:t>
            </a:r>
          </a:p>
          <a:p>
            <a:r>
              <a:rPr lang="en-US" dirty="0"/>
              <a:t>“De-biasing” interventions: train rational thinking and </a:t>
            </a:r>
          </a:p>
          <a:p>
            <a:pPr marL="0" indent="0">
              <a:buNone/>
            </a:pPr>
            <a:r>
              <a:rPr lang="en-US" dirty="0"/>
              <a:t>self-monitoring of cognitive biases</a:t>
            </a:r>
          </a:p>
          <a:p>
            <a:pPr lvl="1"/>
            <a:r>
              <a:rPr lang="en-US" sz="1350" dirty="0"/>
              <a:t>Preliminary evidence: effective at reducing biased decision-making</a:t>
            </a:r>
            <a:endParaRPr lang="en-US" dirty="0"/>
          </a:p>
        </p:txBody>
      </p:sp>
      <p:sp>
        <p:nvSpPr>
          <p:cNvPr id="4" name="Content Placeholder 2">
            <a:extLst>
              <a:ext uri="{FF2B5EF4-FFF2-40B4-BE49-F238E27FC236}">
                <a16:creationId xmlns:a16="http://schemas.microsoft.com/office/drawing/2014/main" id="{3A23F13B-A338-D240-A67A-0079F2E982D9}"/>
              </a:ext>
            </a:extLst>
          </p:cNvPr>
          <p:cNvSpPr txBox="1">
            <a:spLocks/>
          </p:cNvSpPr>
          <p:nvPr/>
        </p:nvSpPr>
        <p:spPr>
          <a:xfrm>
            <a:off x="254464" y="3116340"/>
            <a:ext cx="7514035" cy="2343151"/>
          </a:xfrm>
          <a:prstGeom prst="rect">
            <a:avLst/>
          </a:prstGeom>
        </p:spPr>
        <p:txBody>
          <a:bodyPr vert="horz" lIns="68580" tIns="34290" rIns="68580" bIns="3429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sz="1800" dirty="0"/>
          </a:p>
        </p:txBody>
      </p:sp>
      <p:sp>
        <p:nvSpPr>
          <p:cNvPr id="5" name="TextBox 4">
            <a:extLst>
              <a:ext uri="{FF2B5EF4-FFF2-40B4-BE49-F238E27FC236}">
                <a16:creationId xmlns:a16="http://schemas.microsoft.com/office/drawing/2014/main" id="{5192757C-2E76-FE41-8C54-E2A2350C5F9F}"/>
              </a:ext>
            </a:extLst>
          </p:cNvPr>
          <p:cNvSpPr txBox="1"/>
          <p:nvPr/>
        </p:nvSpPr>
        <p:spPr>
          <a:xfrm>
            <a:off x="1882045" y="4554878"/>
            <a:ext cx="5377139" cy="1200329"/>
          </a:xfrm>
          <a:prstGeom prst="rect">
            <a:avLst/>
          </a:prstGeom>
          <a:noFill/>
        </p:spPr>
        <p:txBody>
          <a:bodyPr wrap="square" rtlCol="0">
            <a:spAutoFit/>
          </a:bodyPr>
          <a:lstStyle/>
          <a:p>
            <a:r>
              <a:rPr lang="en-US" sz="1200" dirty="0" err="1"/>
              <a:t>Zgierska</a:t>
            </a:r>
            <a:r>
              <a:rPr lang="en-US" sz="1200" dirty="0"/>
              <a:t> et al., 2009; Bowen et al., 2012; Sherman, Nelson, &amp; Steele, 2000; Schmeichel &amp; </a:t>
            </a:r>
            <a:r>
              <a:rPr lang="en-US" sz="1200" dirty="0" err="1"/>
              <a:t>Vohs</a:t>
            </a:r>
            <a:r>
              <a:rPr lang="en-US" sz="1200" dirty="0"/>
              <a:t>, 2009; </a:t>
            </a:r>
            <a:r>
              <a:rPr lang="en-US" sz="1200" dirty="0" err="1"/>
              <a:t>Critcher</a:t>
            </a:r>
            <a:r>
              <a:rPr lang="en-US" sz="1200" dirty="0"/>
              <a:t>, Dunning, &amp; Armor, 2010; Shu, Mazar, Gino, </a:t>
            </a:r>
            <a:r>
              <a:rPr lang="en-US" sz="1200" dirty="0" err="1"/>
              <a:t>Ariely</a:t>
            </a:r>
            <a:r>
              <a:rPr lang="en-US" sz="1200" dirty="0"/>
              <a:t>, &amp; Bazerman, 2011; </a:t>
            </a:r>
            <a:r>
              <a:rPr lang="en-US" sz="1200" dirty="0" err="1"/>
              <a:t>Aczel</a:t>
            </a:r>
            <a:r>
              <a:rPr lang="en-US" sz="1200" dirty="0"/>
              <a:t> et al., 2015; </a:t>
            </a:r>
            <a:r>
              <a:rPr lang="en-US" sz="1200" dirty="0" err="1"/>
              <a:t>Morewedge</a:t>
            </a:r>
            <a:r>
              <a:rPr lang="en-US" sz="1200" dirty="0"/>
              <a:t>, 2015</a:t>
            </a:r>
          </a:p>
          <a:p>
            <a:endParaRPr lang="en-US" sz="1200" dirty="0"/>
          </a:p>
          <a:p>
            <a:endParaRPr lang="en-US" sz="1200" dirty="0"/>
          </a:p>
          <a:p>
            <a:endParaRPr lang="en-US" sz="1200" dirty="0"/>
          </a:p>
        </p:txBody>
      </p:sp>
      <p:pic>
        <p:nvPicPr>
          <p:cNvPr id="7" name="Picture 6">
            <a:extLst>
              <a:ext uri="{FF2B5EF4-FFF2-40B4-BE49-F238E27FC236}">
                <a16:creationId xmlns:a16="http://schemas.microsoft.com/office/drawing/2014/main" id="{C58EF427-C936-E94F-A163-2690DE0023FA}"/>
              </a:ext>
            </a:extLst>
          </p:cNvPr>
          <p:cNvPicPr>
            <a:picLocks noChangeAspect="1"/>
          </p:cNvPicPr>
          <p:nvPr/>
        </p:nvPicPr>
        <p:blipFill rotWithShape="1">
          <a:blip r:embed="rId3"/>
          <a:srcRect l="46765" t="5573" r="15042"/>
          <a:stretch/>
        </p:blipFill>
        <p:spPr>
          <a:xfrm>
            <a:off x="6913828" y="2401992"/>
            <a:ext cx="2206357" cy="2722033"/>
          </a:xfrm>
          <a:prstGeom prst="rect">
            <a:avLst/>
          </a:prstGeom>
        </p:spPr>
      </p:pic>
      <p:sp>
        <p:nvSpPr>
          <p:cNvPr id="9" name="Action Button: Home 8">
            <a:hlinkClick r:id="rId4" action="ppaction://hlinksldjump" highlightClick="1"/>
            <a:extLst>
              <a:ext uri="{FF2B5EF4-FFF2-40B4-BE49-F238E27FC236}">
                <a16:creationId xmlns:a16="http://schemas.microsoft.com/office/drawing/2014/main" id="{8532C6CE-E91B-8941-812F-89873DA28342}"/>
              </a:ext>
            </a:extLst>
          </p:cNvPr>
          <p:cNvSpPr/>
          <p:nvPr/>
        </p:nvSpPr>
        <p:spPr>
          <a:xfrm>
            <a:off x="0" y="460754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282826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182591-3D12-4245-A60F-76A8F08F2E82}"/>
              </a:ext>
            </a:extLst>
          </p:cNvPr>
          <p:cNvSpPr txBox="1">
            <a:spLocks/>
          </p:cNvSpPr>
          <p:nvPr/>
        </p:nvSpPr>
        <p:spPr>
          <a:xfrm>
            <a:off x="967318" y="1532714"/>
            <a:ext cx="8030768" cy="1314449"/>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Arguments and evidence that we </a:t>
            </a:r>
            <a:r>
              <a:rPr lang="en-US" sz="3600" i="1" dirty="0"/>
              <a:t>should</a:t>
            </a:r>
            <a:endParaRPr lang="en-US" sz="3600" dirty="0"/>
          </a:p>
        </p:txBody>
      </p:sp>
    </p:spTree>
    <p:extLst>
      <p:ext uri="{BB962C8B-B14F-4D97-AF65-F5344CB8AC3E}">
        <p14:creationId xmlns:p14="http://schemas.microsoft.com/office/powerpoint/2010/main" val="206725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DFF4D-E5FD-704B-940F-0FCC5C3C16D4}"/>
              </a:ext>
            </a:extLst>
          </p:cNvPr>
          <p:cNvSpPr>
            <a:spLocks noGrp="1"/>
          </p:cNvSpPr>
          <p:nvPr>
            <p:ph type="title"/>
          </p:nvPr>
        </p:nvSpPr>
        <p:spPr>
          <a:xfrm>
            <a:off x="1596943" y="1"/>
            <a:ext cx="7043468" cy="1314449"/>
          </a:xfrm>
        </p:spPr>
        <p:txBody>
          <a:bodyPr>
            <a:normAutofit/>
          </a:bodyPr>
          <a:lstStyle/>
          <a:p>
            <a:r>
              <a:rPr lang="en-US" dirty="0"/>
              <a:t>Inspiration: </a:t>
            </a:r>
            <a:r>
              <a:rPr lang="en-US" dirty="0" err="1"/>
              <a:t>Turkheimer’s</a:t>
            </a:r>
            <a:r>
              <a:rPr lang="en-US" dirty="0"/>
              <a:t> (2011) contention that we have “restricted free will”</a:t>
            </a:r>
          </a:p>
        </p:txBody>
      </p:sp>
      <p:pic>
        <p:nvPicPr>
          <p:cNvPr id="5" name="Picture 4">
            <a:extLst>
              <a:ext uri="{FF2B5EF4-FFF2-40B4-BE49-F238E27FC236}">
                <a16:creationId xmlns:a16="http://schemas.microsoft.com/office/drawing/2014/main" id="{D6A5C6B2-E83A-CF49-A404-62AB3A95B219}"/>
              </a:ext>
            </a:extLst>
          </p:cNvPr>
          <p:cNvPicPr>
            <a:picLocks noChangeAspect="1"/>
          </p:cNvPicPr>
          <p:nvPr/>
        </p:nvPicPr>
        <p:blipFill rotWithShape="1">
          <a:blip r:embed="rId3"/>
          <a:srcRect t="2201" b="4902"/>
          <a:stretch/>
        </p:blipFill>
        <p:spPr>
          <a:xfrm>
            <a:off x="1878017" y="1314449"/>
            <a:ext cx="6243493" cy="3707835"/>
          </a:xfrm>
          <a:prstGeom prst="rect">
            <a:avLst/>
          </a:prstGeom>
        </p:spPr>
      </p:pic>
    </p:spTree>
    <p:extLst>
      <p:ext uri="{BB962C8B-B14F-4D97-AF65-F5344CB8AC3E}">
        <p14:creationId xmlns:p14="http://schemas.microsoft.com/office/powerpoint/2010/main" val="3003828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17339"/>
            <a:ext cx="7514035" cy="789194"/>
          </a:xfrm>
        </p:spPr>
        <p:txBody>
          <a:bodyPr/>
          <a:lstStyle/>
          <a:p>
            <a:r>
              <a:rPr lang="en-US" dirty="0"/>
              <a:t>Functional consequences of self-deception</a:t>
            </a:r>
          </a:p>
        </p:txBody>
      </p:sp>
      <p:sp>
        <p:nvSpPr>
          <p:cNvPr id="3" name="Content Placeholder 2"/>
          <p:cNvSpPr>
            <a:spLocks noGrp="1"/>
          </p:cNvSpPr>
          <p:nvPr>
            <p:ph idx="1"/>
          </p:nvPr>
        </p:nvSpPr>
        <p:spPr>
          <a:xfrm>
            <a:off x="1009715" y="1768342"/>
            <a:ext cx="8030768" cy="2585054"/>
          </a:xfrm>
        </p:spPr>
        <p:txBody>
          <a:bodyPr>
            <a:noAutofit/>
          </a:bodyPr>
          <a:lstStyle/>
          <a:p>
            <a:r>
              <a:rPr lang="en-US" sz="2100" dirty="0"/>
              <a:t>Experimental evidence: Higher self-deceptive enhancement </a:t>
            </a:r>
            <a:r>
              <a:rPr lang="en-US" sz="2100" dirty="0">
                <a:sym typeface="Wingdings"/>
              </a:rPr>
              <a:t> </a:t>
            </a:r>
            <a:r>
              <a:rPr lang="en-US" sz="2100" dirty="0"/>
              <a:t>less accurate self-assessment </a:t>
            </a:r>
            <a:r>
              <a:rPr lang="en-US" sz="2100" dirty="0">
                <a:sym typeface="Wingdings"/>
              </a:rPr>
              <a:t></a:t>
            </a:r>
            <a:r>
              <a:rPr lang="en-US" sz="2100" dirty="0"/>
              <a:t> poorer decision-making</a:t>
            </a:r>
          </a:p>
          <a:p>
            <a:r>
              <a:rPr lang="en-US" sz="2100" dirty="0"/>
              <a:t>Correlational evidence:</a:t>
            </a:r>
          </a:p>
          <a:p>
            <a:pPr lvl="1"/>
            <a:r>
              <a:rPr lang="en-US" sz="1800" dirty="0"/>
              <a:t>Addictive disorders </a:t>
            </a:r>
            <a:r>
              <a:rPr lang="en-US" sz="1800" dirty="0">
                <a:sym typeface="Wingdings"/>
              </a:rPr>
              <a:t> </a:t>
            </a:r>
            <a:r>
              <a:rPr lang="en-US" sz="1800" dirty="0"/>
              <a:t>higher self-deceptive enhancement</a:t>
            </a:r>
          </a:p>
          <a:p>
            <a:pPr lvl="1"/>
            <a:r>
              <a:rPr lang="en-US" sz="1800" dirty="0"/>
              <a:t>Higher self-deceptive enhancement </a:t>
            </a:r>
            <a:r>
              <a:rPr lang="en-US" sz="1800" dirty="0">
                <a:sym typeface="Wingdings"/>
              </a:rPr>
              <a:t> poorer addictive disorder treatment outcomes</a:t>
            </a:r>
          </a:p>
          <a:p>
            <a:pPr lvl="1"/>
            <a:r>
              <a:rPr lang="en-US" sz="1800" dirty="0">
                <a:sym typeface="Wingdings"/>
              </a:rPr>
              <a:t>Higher experiential avoidance, rumination, worry </a:t>
            </a:r>
            <a:r>
              <a:rPr lang="en-US" sz="1800" dirty="0">
                <a:sym typeface="Wingdings" pitchFamily="2" charset="2"/>
              </a:rPr>
              <a:t></a:t>
            </a:r>
            <a:r>
              <a:rPr lang="en-US" sz="1800" dirty="0">
                <a:sym typeface="Wingdings"/>
              </a:rPr>
              <a:t> higher depression &amp; anxiety</a:t>
            </a:r>
          </a:p>
          <a:p>
            <a:pPr lvl="1"/>
            <a:r>
              <a:rPr lang="en-US" sz="1800" dirty="0"/>
              <a:t>Higher self-handicapping, defensive pessimism </a:t>
            </a:r>
            <a:r>
              <a:rPr lang="en-US" sz="1800" dirty="0">
                <a:sym typeface="Wingdings"/>
              </a:rPr>
              <a:t> higher trait negative affect</a:t>
            </a:r>
            <a:endParaRPr lang="en-US" sz="1800" dirty="0"/>
          </a:p>
          <a:p>
            <a:endParaRPr lang="en-US" sz="2100" dirty="0"/>
          </a:p>
          <a:p>
            <a:endParaRPr lang="en-US" sz="2100" dirty="0">
              <a:sym typeface="Wingdings"/>
            </a:endParaRPr>
          </a:p>
        </p:txBody>
      </p:sp>
      <p:sp>
        <p:nvSpPr>
          <p:cNvPr id="4" name="TextBox 3"/>
          <p:cNvSpPr txBox="1"/>
          <p:nvPr/>
        </p:nvSpPr>
        <p:spPr>
          <a:xfrm>
            <a:off x="1886607" y="4707004"/>
            <a:ext cx="7425611" cy="646331"/>
          </a:xfrm>
          <a:prstGeom prst="rect">
            <a:avLst/>
          </a:prstGeom>
          <a:noFill/>
        </p:spPr>
        <p:txBody>
          <a:bodyPr wrap="square" rtlCol="0">
            <a:spAutoFit/>
          </a:bodyPr>
          <a:lstStyle/>
          <a:p>
            <a:r>
              <a:rPr lang="en-US" sz="1200" dirty="0"/>
              <a:t>Chance, Norton, Gino, &amp; </a:t>
            </a:r>
            <a:r>
              <a:rPr lang="en-US" sz="1200" dirty="0" err="1"/>
              <a:t>Ariely</a:t>
            </a:r>
            <a:r>
              <a:rPr lang="en-US" sz="1200" dirty="0"/>
              <a:t>, 2011; Peterson et al., 2003; Ferrari et al., 2008; Martinez-Gonzalez et al., 2016; </a:t>
            </a:r>
            <a:r>
              <a:rPr lang="en-US" sz="1200" dirty="0" err="1"/>
              <a:t>Prapavessis</a:t>
            </a:r>
            <a:r>
              <a:rPr lang="en-US" sz="1200" dirty="0"/>
              <a:t> et al., 2003; </a:t>
            </a:r>
            <a:r>
              <a:rPr lang="en-US" sz="1200" dirty="0" err="1"/>
              <a:t>Sahranc</a:t>
            </a:r>
            <a:r>
              <a:rPr lang="en-US" sz="1200" dirty="0"/>
              <a:t>, 2011; </a:t>
            </a:r>
            <a:r>
              <a:rPr lang="en-US" sz="1200" dirty="0" err="1"/>
              <a:t>Epkins</a:t>
            </a:r>
            <a:r>
              <a:rPr lang="en-US" sz="1200" dirty="0"/>
              <a:t>, 2016; </a:t>
            </a:r>
            <a:r>
              <a:rPr lang="en-US" sz="1200" dirty="0" err="1"/>
              <a:t>Spinhoven</a:t>
            </a:r>
            <a:r>
              <a:rPr lang="en-US" sz="1200" dirty="0"/>
              <a:t> et al., 2016; </a:t>
            </a:r>
            <a:r>
              <a:rPr lang="en-US" sz="1200" dirty="0" err="1"/>
              <a:t>Norem</a:t>
            </a:r>
            <a:r>
              <a:rPr lang="en-US" sz="1200" dirty="0"/>
              <a:t>, 2001, 2007</a:t>
            </a:r>
          </a:p>
          <a:p>
            <a:endParaRPr lang="en-US" sz="1200" dirty="0"/>
          </a:p>
        </p:txBody>
      </p:sp>
      <p:sp>
        <p:nvSpPr>
          <p:cNvPr id="5" name="Action Button: Home 4">
            <a:hlinkClick r:id="rId2" action="ppaction://hlinksldjump" highlightClick="1"/>
            <a:extLst>
              <a:ext uri="{FF2B5EF4-FFF2-40B4-BE49-F238E27FC236}">
                <a16:creationId xmlns:a16="http://schemas.microsoft.com/office/drawing/2014/main" id="{8663AF32-31E0-584F-BB0A-DF5D79BA2218}"/>
              </a:ext>
            </a:extLst>
          </p:cNvPr>
          <p:cNvSpPr/>
          <p:nvPr/>
        </p:nvSpPr>
        <p:spPr>
          <a:xfrm>
            <a:off x="0" y="4604522"/>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24914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3D09-3251-0F4D-81EB-80CA4A485A27}"/>
              </a:ext>
            </a:extLst>
          </p:cNvPr>
          <p:cNvSpPr>
            <a:spLocks noGrp="1"/>
          </p:cNvSpPr>
          <p:nvPr>
            <p:ph type="title"/>
          </p:nvPr>
        </p:nvSpPr>
        <p:spPr>
          <a:xfrm>
            <a:off x="1162283" y="-119269"/>
            <a:ext cx="7514035" cy="1314449"/>
          </a:xfrm>
        </p:spPr>
        <p:txBody>
          <a:bodyPr/>
          <a:lstStyle/>
          <a:p>
            <a:r>
              <a:rPr lang="en-US" dirty="0"/>
              <a:t>What about ”depressive realism”?</a:t>
            </a:r>
          </a:p>
        </p:txBody>
      </p:sp>
      <p:sp>
        <p:nvSpPr>
          <p:cNvPr id="3" name="Content Placeholder 2">
            <a:extLst>
              <a:ext uri="{FF2B5EF4-FFF2-40B4-BE49-F238E27FC236}">
                <a16:creationId xmlns:a16="http://schemas.microsoft.com/office/drawing/2014/main" id="{4D314943-2237-F34D-813C-EF5B95E33F3A}"/>
              </a:ext>
            </a:extLst>
          </p:cNvPr>
          <p:cNvSpPr>
            <a:spLocks noGrp="1"/>
          </p:cNvSpPr>
          <p:nvPr>
            <p:ph idx="1"/>
          </p:nvPr>
        </p:nvSpPr>
        <p:spPr>
          <a:xfrm>
            <a:off x="1162282" y="1010284"/>
            <a:ext cx="7981718" cy="3613231"/>
          </a:xfrm>
        </p:spPr>
        <p:txBody>
          <a:bodyPr>
            <a:normAutofit fontScale="55000" lnSpcReduction="20000"/>
          </a:bodyPr>
          <a:lstStyle/>
          <a:p>
            <a:r>
              <a:rPr lang="en-US" sz="3375" dirty="0"/>
              <a:t>Evidence for</a:t>
            </a:r>
          </a:p>
          <a:p>
            <a:pPr lvl="1"/>
            <a:r>
              <a:rPr lang="en-US" sz="2400" dirty="0"/>
              <a:t>Non-depressed (vs depressed) p’s:</a:t>
            </a:r>
          </a:p>
          <a:p>
            <a:pPr lvl="2"/>
            <a:r>
              <a:rPr lang="en-US" sz="2175" dirty="0"/>
              <a:t>tend to rate themselves as better than average;</a:t>
            </a:r>
          </a:p>
          <a:p>
            <a:pPr lvl="2"/>
            <a:r>
              <a:rPr lang="en-US" sz="2175" dirty="0"/>
              <a:t>attribute control to themselves for chance-determined outcomes;</a:t>
            </a:r>
          </a:p>
          <a:p>
            <a:pPr lvl="2"/>
            <a:r>
              <a:rPr lang="en-US" sz="2175" dirty="0"/>
              <a:t>express greater optimism about their own futures than other people’s </a:t>
            </a:r>
          </a:p>
          <a:p>
            <a:r>
              <a:rPr lang="en-US" sz="3375" dirty="0"/>
              <a:t>Evidence against</a:t>
            </a:r>
          </a:p>
          <a:p>
            <a:pPr lvl="1"/>
            <a:r>
              <a:rPr lang="en-US" sz="2400" dirty="0"/>
              <a:t>Depressed (vs non-depressed) p’s:</a:t>
            </a:r>
          </a:p>
          <a:p>
            <a:pPr lvl="2"/>
            <a:r>
              <a:rPr lang="en-US" sz="2175" dirty="0"/>
              <a:t>make negatively distorted self-assessments relative to an objective anchor (</a:t>
            </a:r>
            <a:r>
              <a:rPr lang="en-US" sz="2175" dirty="0" err="1"/>
              <a:t>Whittvon</a:t>
            </a:r>
            <a:r>
              <a:rPr lang="en-US" sz="2175" dirty="0"/>
              <a:t>, Larson, &amp; Hauser, 2008; Colvin &amp; Block, 1994)</a:t>
            </a:r>
          </a:p>
          <a:p>
            <a:pPr lvl="2"/>
            <a:r>
              <a:rPr lang="en-US" sz="2175" dirty="0"/>
              <a:t>make </a:t>
            </a:r>
            <a:r>
              <a:rPr lang="en-US" sz="2175" i="1" dirty="0"/>
              <a:t>less </a:t>
            </a:r>
            <a:r>
              <a:rPr lang="en-US" sz="2175" dirty="0"/>
              <a:t>accurate causal attributions for personal life events (Moore &amp; Fresco, 2007)</a:t>
            </a:r>
          </a:p>
          <a:p>
            <a:pPr lvl="2"/>
            <a:r>
              <a:rPr lang="en-US" sz="2175" dirty="0"/>
              <a:t>display more </a:t>
            </a:r>
            <a:r>
              <a:rPr lang="en-US" sz="2175" i="1" dirty="0"/>
              <a:t>false</a:t>
            </a:r>
            <a:r>
              <a:rPr lang="en-US" sz="2175" dirty="0"/>
              <a:t> memories for negatively </a:t>
            </a:r>
            <a:r>
              <a:rPr lang="en-US" sz="2175" dirty="0" err="1"/>
              <a:t>valenced</a:t>
            </a:r>
            <a:r>
              <a:rPr lang="en-US" sz="2175" dirty="0"/>
              <a:t> information (</a:t>
            </a:r>
            <a:r>
              <a:rPr lang="en-US" sz="2175" dirty="0" err="1"/>
              <a:t>Joormann</a:t>
            </a:r>
            <a:r>
              <a:rPr lang="en-US" sz="2175" dirty="0"/>
              <a:t>, </a:t>
            </a:r>
            <a:r>
              <a:rPr lang="en-US" sz="2175" dirty="0" err="1"/>
              <a:t>Gotlib</a:t>
            </a:r>
            <a:r>
              <a:rPr lang="en-US" sz="2175" dirty="0"/>
              <a:t>, &amp; </a:t>
            </a:r>
            <a:r>
              <a:rPr lang="en-US" sz="2175" dirty="0" err="1"/>
              <a:t>Teachman</a:t>
            </a:r>
            <a:r>
              <a:rPr lang="en-US" sz="2175" dirty="0"/>
              <a:t>, 2009)</a:t>
            </a:r>
          </a:p>
          <a:p>
            <a:pPr lvl="1"/>
            <a:r>
              <a:rPr lang="en-US" sz="2325" dirty="0"/>
              <a:t>Similar results for anxious (vs non-anxious) p’s</a:t>
            </a:r>
            <a:endParaRPr lang="en-US" sz="1800" dirty="0"/>
          </a:p>
          <a:p>
            <a:pPr lvl="1"/>
            <a:endParaRPr lang="en-US" sz="1800" dirty="0"/>
          </a:p>
        </p:txBody>
      </p:sp>
      <p:sp>
        <p:nvSpPr>
          <p:cNvPr id="4" name="TextBox 3">
            <a:extLst>
              <a:ext uri="{FF2B5EF4-FFF2-40B4-BE49-F238E27FC236}">
                <a16:creationId xmlns:a16="http://schemas.microsoft.com/office/drawing/2014/main" id="{E448313E-9081-304A-A04C-FB051B941F62}"/>
              </a:ext>
            </a:extLst>
          </p:cNvPr>
          <p:cNvSpPr txBox="1"/>
          <p:nvPr/>
        </p:nvSpPr>
        <p:spPr>
          <a:xfrm>
            <a:off x="1855694" y="4863808"/>
            <a:ext cx="3078471" cy="276999"/>
          </a:xfrm>
          <a:prstGeom prst="rect">
            <a:avLst/>
          </a:prstGeom>
          <a:noFill/>
        </p:spPr>
        <p:txBody>
          <a:bodyPr wrap="none" rtlCol="0">
            <a:spAutoFit/>
          </a:bodyPr>
          <a:lstStyle/>
          <a:p>
            <a:r>
              <a:rPr lang="en-US" sz="1200" dirty="0"/>
              <a:t>Taylor &amp; Brown, 1988; </a:t>
            </a:r>
            <a:r>
              <a:rPr lang="en-US" sz="1200" dirty="0" err="1"/>
              <a:t>Craske</a:t>
            </a:r>
            <a:r>
              <a:rPr lang="en-US" sz="1200" dirty="0"/>
              <a:t> &amp; </a:t>
            </a:r>
            <a:r>
              <a:rPr lang="en-US" sz="1200" dirty="0" err="1"/>
              <a:t>Pontillo</a:t>
            </a:r>
            <a:r>
              <a:rPr lang="en-US" sz="1200" dirty="0"/>
              <a:t>, 2001 </a:t>
            </a:r>
          </a:p>
        </p:txBody>
      </p:sp>
      <p:sp>
        <p:nvSpPr>
          <p:cNvPr id="5" name="Action Button: Home 4">
            <a:hlinkClick r:id="rId3" action="ppaction://hlinksldjump" highlightClick="1"/>
            <a:extLst>
              <a:ext uri="{FF2B5EF4-FFF2-40B4-BE49-F238E27FC236}">
                <a16:creationId xmlns:a16="http://schemas.microsoft.com/office/drawing/2014/main" id="{142B4B38-FBBF-2B42-975F-6E1A2FD146D4}"/>
              </a:ext>
            </a:extLst>
          </p:cNvPr>
          <p:cNvSpPr/>
          <p:nvPr/>
        </p:nvSpPr>
        <p:spPr>
          <a:xfrm>
            <a:off x="8595102" y="4572893"/>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211511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050" y="-168215"/>
            <a:ext cx="6081623" cy="1102995"/>
          </a:xfrm>
        </p:spPr>
        <p:txBody>
          <a:bodyPr/>
          <a:lstStyle/>
          <a:p>
            <a:r>
              <a:rPr lang="en-US" dirty="0"/>
              <a:t>Epistemic integrity and the good life</a:t>
            </a:r>
          </a:p>
        </p:txBody>
      </p:sp>
      <p:sp>
        <p:nvSpPr>
          <p:cNvPr id="3" name="Content Placeholder 2"/>
          <p:cNvSpPr>
            <a:spLocks noGrp="1"/>
          </p:cNvSpPr>
          <p:nvPr>
            <p:ph idx="1"/>
          </p:nvPr>
        </p:nvSpPr>
        <p:spPr>
          <a:xfrm>
            <a:off x="1328181" y="2670954"/>
            <a:ext cx="7514035" cy="2343151"/>
          </a:xfrm>
        </p:spPr>
        <p:txBody>
          <a:bodyPr>
            <a:noAutofit/>
          </a:bodyPr>
          <a:lstStyle/>
          <a:p>
            <a:pPr marL="0" indent="0">
              <a:buNone/>
            </a:pPr>
            <a:r>
              <a:rPr lang="en-US" sz="2100" dirty="0"/>
              <a:t>Cases where it’s obvious:</a:t>
            </a:r>
          </a:p>
          <a:p>
            <a:pPr marL="0" indent="0">
              <a:buNone/>
            </a:pPr>
            <a:endParaRPr lang="en-US" sz="1500" dirty="0"/>
          </a:p>
          <a:p>
            <a:r>
              <a:rPr lang="en-US" dirty="0"/>
              <a:t>Is my car unsafe to drive?</a:t>
            </a:r>
          </a:p>
          <a:p>
            <a:r>
              <a:rPr lang="en-US" dirty="0"/>
              <a:t>How much will my utilities cost?</a:t>
            </a:r>
          </a:p>
          <a:p>
            <a:r>
              <a:rPr lang="en-US" dirty="0"/>
              <a:t>What will this treatment do to my sick child?</a:t>
            </a:r>
          </a:p>
          <a:p>
            <a:endParaRPr lang="en-US" dirty="0"/>
          </a:p>
          <a:p>
            <a:pPr>
              <a:lnSpc>
                <a:spcPct val="120000"/>
              </a:lnSpc>
              <a:buFont typeface="Wingdings" charset="2"/>
              <a:buChar char="§"/>
            </a:pPr>
            <a:r>
              <a:rPr lang="en-US" i="1" dirty="0"/>
              <a:t>Value</a:t>
            </a:r>
            <a:r>
              <a:rPr lang="en-US" dirty="0"/>
              <a:t> </a:t>
            </a:r>
            <a:r>
              <a:rPr lang="en-US" i="1" dirty="0"/>
              <a:t>of awareness = salient</a:t>
            </a:r>
          </a:p>
          <a:p>
            <a:pPr>
              <a:lnSpc>
                <a:spcPct val="120000"/>
              </a:lnSpc>
              <a:buFont typeface="Wingdings" charset="2"/>
              <a:buChar char="§"/>
            </a:pPr>
            <a:r>
              <a:rPr lang="en-US" i="1" dirty="0"/>
              <a:t>Conflicting motives = not salient</a:t>
            </a:r>
          </a:p>
          <a:p>
            <a:pPr>
              <a:lnSpc>
                <a:spcPct val="120000"/>
              </a:lnSpc>
              <a:buFont typeface="Wingdings" charset="2"/>
              <a:buChar char="§"/>
            </a:pPr>
            <a:endParaRPr lang="en-US" i="1" dirty="0"/>
          </a:p>
          <a:p>
            <a:pPr>
              <a:lnSpc>
                <a:spcPct val="120000"/>
              </a:lnSpc>
              <a:buFont typeface="Wingdings" charset="2"/>
              <a:buChar char="§"/>
            </a:pPr>
            <a:endParaRPr lang="en-US" i="1" dirty="0"/>
          </a:p>
          <a:p>
            <a:pPr>
              <a:lnSpc>
                <a:spcPct val="120000"/>
              </a:lnSpc>
              <a:buFont typeface="Wingdings" charset="2"/>
              <a:buChar char="§"/>
            </a:pPr>
            <a:endParaRPr lang="en-US" dirty="0"/>
          </a:p>
          <a:p>
            <a:endParaRPr lang="en-US" sz="1350" dirty="0"/>
          </a:p>
          <a:p>
            <a:pPr lvl="1"/>
            <a:endParaRPr lang="en-US" sz="1200" dirty="0"/>
          </a:p>
          <a:p>
            <a:pPr lvl="1"/>
            <a:endParaRPr lang="en-US" sz="1200" dirty="0"/>
          </a:p>
          <a:p>
            <a:pPr lvl="1"/>
            <a:endParaRPr lang="en-US" sz="1200" dirty="0"/>
          </a:p>
          <a:p>
            <a:pPr lvl="1"/>
            <a:endParaRPr lang="en-US" sz="1200" dirty="0"/>
          </a:p>
        </p:txBody>
      </p:sp>
    </p:spTree>
    <p:extLst>
      <p:ext uri="{BB962C8B-B14F-4D97-AF65-F5344CB8AC3E}">
        <p14:creationId xmlns:p14="http://schemas.microsoft.com/office/powerpoint/2010/main" val="3946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2050" y="-168215"/>
            <a:ext cx="6081623" cy="1102995"/>
          </a:xfrm>
        </p:spPr>
        <p:txBody>
          <a:bodyPr/>
          <a:lstStyle/>
          <a:p>
            <a:r>
              <a:rPr lang="en-US" dirty="0"/>
              <a:t>Epistemic integrity and the good life</a:t>
            </a:r>
          </a:p>
        </p:txBody>
      </p:sp>
      <p:sp>
        <p:nvSpPr>
          <p:cNvPr id="6" name="Content Placeholder 2">
            <a:extLst>
              <a:ext uri="{FF2B5EF4-FFF2-40B4-BE49-F238E27FC236}">
                <a16:creationId xmlns:a16="http://schemas.microsoft.com/office/drawing/2014/main" id="{8CD2F065-9D60-A849-9B2A-4F0C7981FCFE}"/>
              </a:ext>
            </a:extLst>
          </p:cNvPr>
          <p:cNvSpPr txBox="1">
            <a:spLocks/>
          </p:cNvSpPr>
          <p:nvPr/>
        </p:nvSpPr>
        <p:spPr>
          <a:xfrm>
            <a:off x="1320266" y="2394015"/>
            <a:ext cx="7945499" cy="2343151"/>
          </a:xfrm>
          <a:prstGeom prst="rect">
            <a:avLst/>
          </a:prstGeom>
        </p:spPr>
        <p:txBody>
          <a:bodyPr vert="horz" lIns="68580" tIns="34290" rIns="68580" bIns="3429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sz="2100" dirty="0"/>
              <a:t>Cases where it’s less obvious:</a:t>
            </a:r>
          </a:p>
          <a:p>
            <a:pPr marL="0" indent="0">
              <a:buNone/>
            </a:pPr>
            <a:endParaRPr lang="en-US" sz="1350" dirty="0"/>
          </a:p>
          <a:p>
            <a:r>
              <a:rPr lang="en-US" sz="1800" dirty="0"/>
              <a:t>Is my car unsafe to drive</a:t>
            </a:r>
            <a:r>
              <a:rPr lang="mr-IN" sz="1800" dirty="0"/>
              <a:t>…</a:t>
            </a:r>
            <a:r>
              <a:rPr lang="en-US" sz="1800" dirty="0"/>
              <a:t> because of me?</a:t>
            </a:r>
          </a:p>
          <a:p>
            <a:r>
              <a:rPr lang="en-US" sz="1800" dirty="0"/>
              <a:t>How much will my future dream house cost?</a:t>
            </a:r>
          </a:p>
          <a:p>
            <a:r>
              <a:rPr lang="en-US" sz="1800" dirty="0"/>
              <a:t>How will endorsing this psychological theory impact the culture in which my grandchildren will find themselves?</a:t>
            </a:r>
          </a:p>
          <a:p>
            <a:r>
              <a:rPr lang="en-US" sz="1800" dirty="0"/>
              <a:t>How will reporting only my “significant” results affect the credibility and relevance of my research over the next 30 years?</a:t>
            </a:r>
          </a:p>
          <a:p>
            <a:endParaRPr lang="en-US" sz="1350" dirty="0"/>
          </a:p>
          <a:p>
            <a:pPr>
              <a:lnSpc>
                <a:spcPct val="120000"/>
              </a:lnSpc>
              <a:buFont typeface="Wingdings" charset="2"/>
              <a:buChar char="§"/>
            </a:pPr>
            <a:r>
              <a:rPr lang="en-US" sz="1800" i="1" dirty="0"/>
              <a:t>Value of awareness = less salient (e.g., farther in time, more complex to estimate)</a:t>
            </a:r>
          </a:p>
          <a:p>
            <a:pPr>
              <a:lnSpc>
                <a:spcPct val="120000"/>
              </a:lnSpc>
              <a:buFont typeface="Wingdings" charset="2"/>
              <a:buChar char="§"/>
            </a:pPr>
            <a:r>
              <a:rPr lang="en-US" sz="1800" i="1" dirty="0"/>
              <a:t>Conflicting motives = more salient (e.g., reducing ego-threat, avoiding effort)</a:t>
            </a:r>
            <a:endParaRPr lang="en-US" sz="1800" dirty="0"/>
          </a:p>
          <a:p>
            <a:endParaRPr lang="en-US" sz="1350" dirty="0"/>
          </a:p>
          <a:p>
            <a:pPr lvl="1"/>
            <a:endParaRPr lang="en-US" sz="1200" dirty="0"/>
          </a:p>
          <a:p>
            <a:pPr lvl="1"/>
            <a:endParaRPr lang="en-US" sz="1200" dirty="0"/>
          </a:p>
          <a:p>
            <a:pPr lvl="1"/>
            <a:endParaRPr lang="en-US" sz="1200" dirty="0"/>
          </a:p>
          <a:p>
            <a:pPr lvl="1"/>
            <a:endParaRPr lang="en-US" sz="1200" dirty="0"/>
          </a:p>
        </p:txBody>
      </p:sp>
    </p:spTree>
    <p:extLst>
      <p:ext uri="{BB962C8B-B14F-4D97-AF65-F5344CB8AC3E}">
        <p14:creationId xmlns:p14="http://schemas.microsoft.com/office/powerpoint/2010/main" val="82504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5346" y="1155424"/>
            <a:ext cx="8328992" cy="3277418"/>
          </a:xfrm>
        </p:spPr>
        <p:txBody>
          <a:bodyPr anchor="t">
            <a:normAutofit/>
          </a:bodyPr>
          <a:lstStyle/>
          <a:p>
            <a:pPr marL="557213" lvl="2"/>
            <a:r>
              <a:rPr lang="en-US" sz="2100" i="1" dirty="0"/>
              <a:t>Phronesis </a:t>
            </a:r>
            <a:r>
              <a:rPr lang="en-US" sz="2100" dirty="0"/>
              <a:t>(practical wisdom) as both means to and constituent of living well</a:t>
            </a:r>
          </a:p>
          <a:p>
            <a:pPr marL="814388" lvl="3"/>
            <a:r>
              <a:rPr lang="en-US" sz="1500" dirty="0"/>
              <a:t>Aristotle’s definition (as translated by Salmieri, 2018): “a rational disposition that grasps the truth with regard to the things that are good or bad for a human being.”</a:t>
            </a:r>
            <a:endParaRPr lang="en-US" sz="1500" i="1" dirty="0"/>
          </a:p>
          <a:p>
            <a:pPr marL="557213" lvl="2"/>
            <a:r>
              <a:rPr lang="en-US" sz="2100" dirty="0"/>
              <a:t>Anscombe’s </a:t>
            </a:r>
            <a:r>
              <a:rPr lang="en-US" sz="2100" i="1" dirty="0"/>
              <a:t>modern moral philosophy</a:t>
            </a:r>
            <a:r>
              <a:rPr lang="en-US" sz="2100" dirty="0"/>
              <a:t>: </a:t>
            </a:r>
          </a:p>
          <a:p>
            <a:pPr lvl="2"/>
            <a:r>
              <a:rPr lang="en-US" sz="1500" dirty="0"/>
              <a:t>“…needs to be filled by an account of human nature, human action, the type of characteristic a virtue is, and, above all of human ‘flourishing’.”</a:t>
            </a:r>
          </a:p>
          <a:p>
            <a:pPr lvl="1"/>
            <a:endParaRPr lang="en-US" sz="1650" dirty="0"/>
          </a:p>
        </p:txBody>
      </p:sp>
      <p:sp>
        <p:nvSpPr>
          <p:cNvPr id="7" name="Title 1"/>
          <p:cNvSpPr>
            <a:spLocks noGrp="1"/>
          </p:cNvSpPr>
          <p:nvPr>
            <p:ph type="title"/>
          </p:nvPr>
        </p:nvSpPr>
        <p:spPr>
          <a:xfrm>
            <a:off x="1262826" y="1"/>
            <a:ext cx="7514035" cy="1314449"/>
          </a:xfrm>
        </p:spPr>
        <p:txBody>
          <a:bodyPr/>
          <a:lstStyle/>
          <a:p>
            <a:r>
              <a:rPr lang="en-US" dirty="0"/>
              <a:t>An Aristotelian Perspective on the Good Life</a:t>
            </a:r>
          </a:p>
        </p:txBody>
      </p:sp>
      <p:sp>
        <p:nvSpPr>
          <p:cNvPr id="2" name="TextBox 1">
            <a:extLst>
              <a:ext uri="{FF2B5EF4-FFF2-40B4-BE49-F238E27FC236}">
                <a16:creationId xmlns:a16="http://schemas.microsoft.com/office/drawing/2014/main" id="{A0BE1627-268C-004F-8681-000A29CA3906}"/>
              </a:ext>
            </a:extLst>
          </p:cNvPr>
          <p:cNvSpPr txBox="1"/>
          <p:nvPr/>
        </p:nvSpPr>
        <p:spPr>
          <a:xfrm>
            <a:off x="1823937" y="4834235"/>
            <a:ext cx="3299301" cy="248209"/>
          </a:xfrm>
          <a:prstGeom prst="rect">
            <a:avLst/>
          </a:prstGeom>
          <a:noFill/>
        </p:spPr>
        <p:txBody>
          <a:bodyPr wrap="none" rtlCol="0">
            <a:spAutoFit/>
          </a:bodyPr>
          <a:lstStyle/>
          <a:p>
            <a:r>
              <a:rPr lang="en-US" sz="1013" dirty="0"/>
              <a:t>Badhwar, 2008; Anscombe, 1958; Nozick, 1974; Foot, 2001</a:t>
            </a:r>
          </a:p>
        </p:txBody>
      </p:sp>
    </p:spTree>
    <p:extLst>
      <p:ext uri="{BB962C8B-B14F-4D97-AF65-F5344CB8AC3E}">
        <p14:creationId xmlns:p14="http://schemas.microsoft.com/office/powerpoint/2010/main" val="411717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842431-86E8-AC44-B41D-4BAB9188ED36}"/>
              </a:ext>
            </a:extLst>
          </p:cNvPr>
          <p:cNvSpPr>
            <a:spLocks noGrp="1"/>
          </p:cNvSpPr>
          <p:nvPr>
            <p:ph idx="1"/>
          </p:nvPr>
        </p:nvSpPr>
        <p:spPr>
          <a:xfrm>
            <a:off x="1113234" y="740733"/>
            <a:ext cx="8030767" cy="4443109"/>
          </a:xfrm>
        </p:spPr>
        <p:txBody>
          <a:bodyPr>
            <a:normAutofit/>
          </a:bodyPr>
          <a:lstStyle/>
          <a:p>
            <a:endParaRPr lang="en-US" dirty="0"/>
          </a:p>
          <a:p>
            <a:endParaRPr lang="en-US" dirty="0"/>
          </a:p>
        </p:txBody>
      </p:sp>
      <p:sp>
        <p:nvSpPr>
          <p:cNvPr id="5" name="Title 4">
            <a:extLst>
              <a:ext uri="{FF2B5EF4-FFF2-40B4-BE49-F238E27FC236}">
                <a16:creationId xmlns:a16="http://schemas.microsoft.com/office/drawing/2014/main" id="{1A44BCAB-214F-B24C-B44B-ACD3315FDB35}"/>
              </a:ext>
            </a:extLst>
          </p:cNvPr>
          <p:cNvSpPr>
            <a:spLocks noGrp="1"/>
          </p:cNvSpPr>
          <p:nvPr>
            <p:ph type="title"/>
          </p:nvPr>
        </p:nvSpPr>
        <p:spPr>
          <a:xfrm>
            <a:off x="1113233" y="-167680"/>
            <a:ext cx="7066672" cy="948447"/>
          </a:xfrm>
        </p:spPr>
        <p:txBody>
          <a:bodyPr>
            <a:normAutofit/>
          </a:bodyPr>
          <a:lstStyle/>
          <a:p>
            <a:r>
              <a:rPr lang="en-US" dirty="0"/>
              <a:t>The Good Life according to Carl Rogers</a:t>
            </a:r>
          </a:p>
        </p:txBody>
      </p:sp>
      <p:sp>
        <p:nvSpPr>
          <p:cNvPr id="2" name="TextBox 1">
            <a:extLst>
              <a:ext uri="{FF2B5EF4-FFF2-40B4-BE49-F238E27FC236}">
                <a16:creationId xmlns:a16="http://schemas.microsoft.com/office/drawing/2014/main" id="{5E9CBAAA-9369-EC49-80CF-307D23CD4F3B}"/>
              </a:ext>
            </a:extLst>
          </p:cNvPr>
          <p:cNvSpPr txBox="1"/>
          <p:nvPr/>
        </p:nvSpPr>
        <p:spPr>
          <a:xfrm>
            <a:off x="1217593" y="631402"/>
            <a:ext cx="7822046" cy="4016484"/>
          </a:xfrm>
          <a:prstGeom prst="rect">
            <a:avLst/>
          </a:prstGeom>
          <a:noFill/>
        </p:spPr>
        <p:txBody>
          <a:bodyPr wrap="square" rtlCol="0">
            <a:spAutoFit/>
          </a:bodyPr>
          <a:lstStyle/>
          <a:p>
            <a:r>
              <a:rPr lang="en-US" sz="1500" dirty="0"/>
              <a:t>From </a:t>
            </a:r>
            <a:r>
              <a:rPr lang="en-US" sz="1500" i="1" dirty="0"/>
              <a:t>A therapist’s view of the good life </a:t>
            </a:r>
            <a:r>
              <a:rPr lang="en-US" sz="1500" dirty="0"/>
              <a:t>(1957):</a:t>
            </a:r>
          </a:p>
          <a:p>
            <a:endParaRPr lang="en-US" sz="1200" dirty="0"/>
          </a:p>
          <a:p>
            <a:r>
              <a:rPr lang="en-US" sz="1200" dirty="0"/>
              <a:t>“…[a] characteristic of the person who is living the process of the good life appears to be </a:t>
            </a:r>
            <a:r>
              <a:rPr lang="en-US" sz="1200" b="1" dirty="0">
                <a:solidFill>
                  <a:srgbClr val="002060"/>
                </a:solidFill>
              </a:rPr>
              <a:t>an increasing trust in his organism as a means of arriving at the most satisfying behavior </a:t>
            </a:r>
            <a:r>
              <a:rPr lang="en-US" sz="1200" dirty="0"/>
              <a:t>in each existential situation…</a:t>
            </a:r>
          </a:p>
          <a:p>
            <a:r>
              <a:rPr lang="en-US" sz="1200" dirty="0"/>
              <a:t>	…The person who is fully open to his experience would have </a:t>
            </a:r>
            <a:r>
              <a:rPr lang="en-US" sz="1200" b="1" dirty="0">
                <a:solidFill>
                  <a:srgbClr val="002060"/>
                </a:solidFill>
              </a:rPr>
              <a:t>access to all of the available data in the situation</a:t>
            </a:r>
            <a:r>
              <a:rPr lang="en-US" sz="1200" dirty="0"/>
              <a:t>, on which to base his behavior; the social demands, his own complex and possibly conflicting needs, his memories of similar situations… The data would be very complex indeed. But he could permit his total organism, his consciousness participating, to </a:t>
            </a:r>
            <a:r>
              <a:rPr lang="en-US" sz="1200" b="1" dirty="0">
                <a:solidFill>
                  <a:srgbClr val="002060"/>
                </a:solidFill>
              </a:rPr>
              <a:t>consider each stimulus, need, and demand, its relative intensity and importance, and out of this complex weighing and balancing, discover that course of action which would come closest to satisfying all his needs in the situation</a:t>
            </a:r>
            <a:r>
              <a:rPr lang="en-US" sz="1200" dirty="0">
                <a:solidFill>
                  <a:srgbClr val="002060"/>
                </a:solidFill>
              </a:rPr>
              <a:t>…</a:t>
            </a:r>
          </a:p>
          <a:p>
            <a:r>
              <a:rPr lang="en-US" sz="1200" dirty="0"/>
              <a:t>	The defects which in most of us make this process untrustworthy are the </a:t>
            </a:r>
            <a:r>
              <a:rPr lang="en-US" sz="1200" b="1" dirty="0">
                <a:solidFill>
                  <a:srgbClr val="002060"/>
                </a:solidFill>
              </a:rPr>
              <a:t>inclusion of information which does not belong to this present situation, or the exclusion of information which does</a:t>
            </a:r>
            <a:r>
              <a:rPr lang="en-US" sz="1200" dirty="0">
                <a:solidFill>
                  <a:srgbClr val="002060"/>
                </a:solidFill>
              </a:rPr>
              <a:t>. </a:t>
            </a:r>
            <a:r>
              <a:rPr lang="en-US" sz="1200" dirty="0"/>
              <a:t>It is </a:t>
            </a:r>
            <a:r>
              <a:rPr lang="en-US" sz="1200" b="1" dirty="0">
                <a:solidFill>
                  <a:srgbClr val="002060"/>
                </a:solidFill>
              </a:rPr>
              <a:t>when memories and previous learnings are fed into the computations as if they were this reality… </a:t>
            </a:r>
            <a:r>
              <a:rPr lang="en-US" sz="1200" dirty="0"/>
              <a:t>or when </a:t>
            </a:r>
            <a:r>
              <a:rPr lang="en-US" sz="1200" b="1" dirty="0">
                <a:solidFill>
                  <a:srgbClr val="002060"/>
                </a:solidFill>
              </a:rPr>
              <a:t>certain threatening experiences are inhibited from awareness</a:t>
            </a:r>
            <a:r>
              <a:rPr lang="en-US" sz="1200" dirty="0">
                <a:solidFill>
                  <a:srgbClr val="002060"/>
                </a:solidFill>
              </a:rPr>
              <a:t>,</a:t>
            </a:r>
            <a:r>
              <a:rPr lang="en-US" sz="1200" dirty="0"/>
              <a:t> and hence are </a:t>
            </a:r>
            <a:r>
              <a:rPr lang="en-US" sz="1200" b="1" dirty="0">
                <a:solidFill>
                  <a:srgbClr val="002060"/>
                </a:solidFill>
              </a:rPr>
              <a:t>withheld from the computation or fed into it in distorted form</a:t>
            </a:r>
            <a:r>
              <a:rPr lang="en-US" sz="1200" dirty="0">
                <a:solidFill>
                  <a:srgbClr val="002060"/>
                </a:solidFill>
              </a:rPr>
              <a:t>,</a:t>
            </a:r>
            <a:r>
              <a:rPr lang="en-US" sz="1200" dirty="0"/>
              <a:t> this too produces error. But our hypothetical person would find his organism thoroughly trustworthy, because all of the available data would be used, and it would be present in accurate rather than distorted form….</a:t>
            </a:r>
          </a:p>
          <a:p>
            <a:r>
              <a:rPr lang="en-US" sz="1200" dirty="0"/>
              <a:t>	In this weighing, balancing, and computation, his organism </a:t>
            </a:r>
            <a:r>
              <a:rPr lang="en-US" sz="1200" b="1" dirty="0">
                <a:solidFill>
                  <a:srgbClr val="002060"/>
                </a:solidFill>
              </a:rPr>
              <a:t>would not by any means be infallible</a:t>
            </a:r>
            <a:r>
              <a:rPr lang="en-US" sz="1200" dirty="0">
                <a:solidFill>
                  <a:srgbClr val="002060"/>
                </a:solidFill>
              </a:rPr>
              <a:t>. </a:t>
            </a:r>
            <a:r>
              <a:rPr lang="en-US" sz="1200" dirty="0"/>
              <a:t>It would always give the best possible answer for the available data, but sometimes data would be missing. Because of the element of openness to experience, however, </a:t>
            </a:r>
            <a:r>
              <a:rPr lang="en-US" sz="1200" b="1" dirty="0">
                <a:solidFill>
                  <a:srgbClr val="002060"/>
                </a:solidFill>
              </a:rPr>
              <a:t>any errors, any following of behavior which was not satisfying, would be quickly corrected</a:t>
            </a:r>
            <a:r>
              <a:rPr lang="en-US" sz="1200" dirty="0"/>
              <a:t>. The computations, as it were, would always be in process of being corrected, because they would </a:t>
            </a:r>
            <a:r>
              <a:rPr lang="en-US" sz="1200" b="1" dirty="0">
                <a:solidFill>
                  <a:srgbClr val="002060"/>
                </a:solidFill>
              </a:rPr>
              <a:t>be continually checked in behavior</a:t>
            </a:r>
            <a:r>
              <a:rPr lang="en-US" sz="1200" dirty="0">
                <a:solidFill>
                  <a:srgbClr val="002060"/>
                </a:solidFill>
              </a:rPr>
              <a:t>.”</a:t>
            </a:r>
          </a:p>
        </p:txBody>
      </p:sp>
    </p:spTree>
    <p:extLst>
      <p:ext uri="{BB962C8B-B14F-4D97-AF65-F5344CB8AC3E}">
        <p14:creationId xmlns:p14="http://schemas.microsoft.com/office/powerpoint/2010/main" val="503947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3A3-4BE8-D442-A841-B0F1EE1F25E2}"/>
              </a:ext>
            </a:extLst>
          </p:cNvPr>
          <p:cNvSpPr>
            <a:spLocks noGrp="1"/>
          </p:cNvSpPr>
          <p:nvPr>
            <p:ph type="title"/>
          </p:nvPr>
        </p:nvSpPr>
        <p:spPr>
          <a:xfrm>
            <a:off x="1143051" y="-103119"/>
            <a:ext cx="7514035" cy="1314449"/>
          </a:xfrm>
        </p:spPr>
        <p:txBody>
          <a:bodyPr>
            <a:normAutofit/>
          </a:bodyPr>
          <a:lstStyle/>
          <a:p>
            <a:r>
              <a:rPr lang="en-US" dirty="0"/>
              <a:t>The Good Life according to Deci &amp; Ryan’s Self-Determination Theory</a:t>
            </a:r>
          </a:p>
        </p:txBody>
      </p:sp>
      <p:sp>
        <p:nvSpPr>
          <p:cNvPr id="3" name="Content Placeholder 2">
            <a:extLst>
              <a:ext uri="{FF2B5EF4-FFF2-40B4-BE49-F238E27FC236}">
                <a16:creationId xmlns:a16="http://schemas.microsoft.com/office/drawing/2014/main" id="{69A8546B-ACDD-C447-8EF3-261DCC6A8CE5}"/>
              </a:ext>
            </a:extLst>
          </p:cNvPr>
          <p:cNvSpPr>
            <a:spLocks noGrp="1"/>
          </p:cNvSpPr>
          <p:nvPr>
            <p:ph idx="1"/>
          </p:nvPr>
        </p:nvSpPr>
        <p:spPr>
          <a:xfrm>
            <a:off x="835039" y="952914"/>
            <a:ext cx="7822046" cy="2343151"/>
          </a:xfrm>
        </p:spPr>
        <p:txBody>
          <a:bodyPr>
            <a:normAutofit/>
          </a:bodyPr>
          <a:lstStyle/>
          <a:p>
            <a:pPr lvl="1"/>
            <a:r>
              <a:rPr lang="en-US" sz="1800" dirty="0"/>
              <a:t>3 core psychological needs: </a:t>
            </a:r>
            <a:r>
              <a:rPr lang="en-US" sz="1800" b="1" dirty="0"/>
              <a:t>autonomy</a:t>
            </a:r>
            <a:r>
              <a:rPr lang="en-US" sz="1800" i="1" dirty="0"/>
              <a:t>, </a:t>
            </a:r>
            <a:r>
              <a:rPr lang="en-US" sz="1800" dirty="0"/>
              <a:t>competence, relatedness</a:t>
            </a:r>
          </a:p>
          <a:p>
            <a:pPr lvl="1"/>
            <a:r>
              <a:rPr lang="en-US" sz="1800" dirty="0"/>
              <a:t>Autonomous motives for action = motives that are integrated with one’s overall system of knowledge and values</a:t>
            </a:r>
          </a:p>
          <a:p>
            <a:pPr lvl="2"/>
            <a:r>
              <a:rPr lang="en-US" sz="1500" dirty="0"/>
              <a:t>I.e., proceeding from an awareness of the action’s causal relationship with one’s valued goal-states</a:t>
            </a:r>
          </a:p>
        </p:txBody>
      </p:sp>
    </p:spTree>
    <p:extLst>
      <p:ext uri="{BB962C8B-B14F-4D97-AF65-F5344CB8AC3E}">
        <p14:creationId xmlns:p14="http://schemas.microsoft.com/office/powerpoint/2010/main" val="4175433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260A-0C80-5247-8DE7-A07619EC9CB2}"/>
              </a:ext>
            </a:extLst>
          </p:cNvPr>
          <p:cNvSpPr>
            <a:spLocks noGrp="1"/>
          </p:cNvSpPr>
          <p:nvPr>
            <p:ph type="title"/>
          </p:nvPr>
        </p:nvSpPr>
        <p:spPr>
          <a:xfrm>
            <a:off x="1113233" y="-101876"/>
            <a:ext cx="7514035" cy="1314449"/>
          </a:xfrm>
        </p:spPr>
        <p:txBody>
          <a:bodyPr/>
          <a:lstStyle/>
          <a:p>
            <a:r>
              <a:rPr lang="en-US" dirty="0"/>
              <a:t>The Good Life according to Rand (</a:t>
            </a:r>
            <a:r>
              <a:rPr lang="en-US" i="1" dirty="0"/>
              <a:t>Atlas Shrugged, </a:t>
            </a:r>
            <a:r>
              <a:rPr lang="en-US" dirty="0"/>
              <a:t>1957)</a:t>
            </a:r>
          </a:p>
        </p:txBody>
      </p:sp>
      <p:sp>
        <p:nvSpPr>
          <p:cNvPr id="3" name="Content Placeholder 2">
            <a:extLst>
              <a:ext uri="{FF2B5EF4-FFF2-40B4-BE49-F238E27FC236}">
                <a16:creationId xmlns:a16="http://schemas.microsoft.com/office/drawing/2014/main" id="{651A92BC-E763-5141-AF13-D3FB27F74A7A}"/>
              </a:ext>
            </a:extLst>
          </p:cNvPr>
          <p:cNvSpPr>
            <a:spLocks noGrp="1"/>
          </p:cNvSpPr>
          <p:nvPr>
            <p:ph idx="1"/>
          </p:nvPr>
        </p:nvSpPr>
        <p:spPr>
          <a:xfrm>
            <a:off x="1113233" y="1324389"/>
            <a:ext cx="7891619" cy="3019012"/>
          </a:xfrm>
        </p:spPr>
        <p:txBody>
          <a:bodyPr>
            <a:normAutofit fontScale="92500"/>
          </a:bodyPr>
          <a:lstStyle/>
          <a:p>
            <a:r>
              <a:rPr lang="en-US" dirty="0"/>
              <a:t>“The purpose of morality is to teach you, not to suffer and die, but to enjoy yourself and live.”</a:t>
            </a:r>
          </a:p>
          <a:p>
            <a:r>
              <a:rPr lang="en-US" dirty="0"/>
              <a:t>“If I were to speak your kind of language, I would say that man’s only moral commandment is: Thou shalt think. But a ‘moral commandment’ is a contradiction in terms. The moral is the chosen, not the forced; the understood, not the obeyed. The moral is the rational, and reason accepts no commandments.”</a:t>
            </a:r>
          </a:p>
          <a:p>
            <a:r>
              <a:rPr lang="en-US" dirty="0"/>
              <a:t>“That which you call your soul or spirit is your consciousness, and that which you call ‘free will’ is </a:t>
            </a:r>
            <a:r>
              <a:rPr lang="en-US" b="1" dirty="0"/>
              <a:t>your mind’s freedom to think or not,</a:t>
            </a:r>
            <a:r>
              <a:rPr lang="en-US" dirty="0"/>
              <a:t> the only will you have, your only freedom, </a:t>
            </a:r>
            <a:r>
              <a:rPr lang="en-US" b="1" dirty="0"/>
              <a:t>the choice that controls all the choices you make and determines your life and your character.”</a:t>
            </a:r>
          </a:p>
        </p:txBody>
      </p:sp>
      <p:sp>
        <p:nvSpPr>
          <p:cNvPr id="5" name="Action Button: Home 4">
            <a:hlinkClick r:id="rId3" action="ppaction://hlinksldjump" highlightClick="1"/>
            <a:extLst>
              <a:ext uri="{FF2B5EF4-FFF2-40B4-BE49-F238E27FC236}">
                <a16:creationId xmlns:a16="http://schemas.microsoft.com/office/drawing/2014/main" id="{75CE8718-846D-8C43-B126-2BDA72A4D3F0}"/>
              </a:ext>
            </a:extLst>
          </p:cNvPr>
          <p:cNvSpPr/>
          <p:nvPr/>
        </p:nvSpPr>
        <p:spPr>
          <a:xfrm>
            <a:off x="8567766" y="460754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4068276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B48B-4D8C-0246-8261-A3C6BD34186B}"/>
              </a:ext>
            </a:extLst>
          </p:cNvPr>
          <p:cNvSpPr>
            <a:spLocks noGrp="1"/>
          </p:cNvSpPr>
          <p:nvPr>
            <p:ph type="title"/>
          </p:nvPr>
        </p:nvSpPr>
        <p:spPr>
          <a:xfrm>
            <a:off x="1747276" y="1"/>
            <a:ext cx="6249413" cy="1314449"/>
          </a:xfrm>
        </p:spPr>
        <p:txBody>
          <a:bodyPr>
            <a:normAutofit fontScale="90000"/>
          </a:bodyPr>
          <a:lstStyle/>
          <a:p>
            <a:r>
              <a:rPr lang="en-US" dirty="0"/>
              <a:t>Epistemic integrity as prerequisite to credible, autonomous decision-making</a:t>
            </a:r>
          </a:p>
        </p:txBody>
      </p:sp>
      <p:sp>
        <p:nvSpPr>
          <p:cNvPr id="3" name="Content Placeholder 2">
            <a:extLst>
              <a:ext uri="{FF2B5EF4-FFF2-40B4-BE49-F238E27FC236}">
                <a16:creationId xmlns:a16="http://schemas.microsoft.com/office/drawing/2014/main" id="{D4871951-CAD2-FA4E-95D5-76E4EE4965ED}"/>
              </a:ext>
            </a:extLst>
          </p:cNvPr>
          <p:cNvSpPr>
            <a:spLocks noGrp="1"/>
          </p:cNvSpPr>
          <p:nvPr>
            <p:ph idx="1"/>
          </p:nvPr>
        </p:nvSpPr>
        <p:spPr>
          <a:xfrm>
            <a:off x="841500" y="1033550"/>
            <a:ext cx="7514035" cy="2343151"/>
          </a:xfrm>
        </p:spPr>
        <p:txBody>
          <a:bodyPr>
            <a:normAutofit/>
          </a:bodyPr>
          <a:lstStyle/>
          <a:p>
            <a:pPr lvl="2">
              <a:lnSpc>
                <a:spcPct val="120000"/>
              </a:lnSpc>
              <a:spcAft>
                <a:spcPts val="0"/>
              </a:spcAft>
            </a:pPr>
            <a:r>
              <a:rPr lang="en-US" sz="1800" dirty="0"/>
              <a:t>Getting our own “informed consent”</a:t>
            </a:r>
          </a:p>
          <a:p>
            <a:pPr lvl="3">
              <a:lnSpc>
                <a:spcPct val="120000"/>
              </a:lnSpc>
              <a:spcAft>
                <a:spcPts val="0"/>
              </a:spcAft>
            </a:pPr>
            <a:r>
              <a:rPr lang="en-US" sz="1500" dirty="0"/>
              <a:t>Prerequisite to autonomous action</a:t>
            </a:r>
          </a:p>
          <a:p>
            <a:pPr lvl="2">
              <a:lnSpc>
                <a:spcPct val="120000"/>
              </a:lnSpc>
              <a:spcAft>
                <a:spcPts val="0"/>
              </a:spcAft>
            </a:pPr>
            <a:r>
              <a:rPr lang="en-US" sz="1800" dirty="0"/>
              <a:t>Fostering more credible mental processes—and thus greater self-trust—over time</a:t>
            </a:r>
          </a:p>
          <a:p>
            <a:pPr lvl="3">
              <a:lnSpc>
                <a:spcPct val="120000"/>
              </a:lnSpc>
              <a:spcAft>
                <a:spcPts val="0"/>
              </a:spcAft>
            </a:pPr>
            <a:r>
              <a:rPr lang="en-US" sz="1500" dirty="0"/>
              <a:t>Have access to “all of the available data” (cf. Rogers)—and know it</a:t>
            </a:r>
          </a:p>
        </p:txBody>
      </p:sp>
      <p:sp>
        <p:nvSpPr>
          <p:cNvPr id="4" name="Action Button: Home 3">
            <a:hlinkClick r:id="rId3" action="ppaction://hlinksldjump" highlightClick="1"/>
            <a:extLst>
              <a:ext uri="{FF2B5EF4-FFF2-40B4-BE49-F238E27FC236}">
                <a16:creationId xmlns:a16="http://schemas.microsoft.com/office/drawing/2014/main" id="{0FD01014-4C6F-C44B-A0ED-68DEFE042D67}"/>
              </a:ext>
            </a:extLst>
          </p:cNvPr>
          <p:cNvSpPr/>
          <p:nvPr/>
        </p:nvSpPr>
        <p:spPr>
          <a:xfrm>
            <a:off x="8567766" y="459460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331782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665A-B1A4-A345-9B5E-86E279EB464F}"/>
              </a:ext>
            </a:extLst>
          </p:cNvPr>
          <p:cNvSpPr>
            <a:spLocks noGrp="1"/>
          </p:cNvSpPr>
          <p:nvPr>
            <p:ph type="title"/>
          </p:nvPr>
        </p:nvSpPr>
        <p:spPr>
          <a:xfrm>
            <a:off x="737559" y="916018"/>
            <a:ext cx="8406442" cy="1314449"/>
          </a:xfrm>
        </p:spPr>
        <p:txBody>
          <a:bodyPr>
            <a:normAutofit/>
          </a:bodyPr>
          <a:lstStyle/>
          <a:p>
            <a:r>
              <a:rPr lang="en-US" sz="3600" dirty="0"/>
              <a:t>Practical upshot: nurturing a love of truth</a:t>
            </a:r>
          </a:p>
        </p:txBody>
      </p:sp>
    </p:spTree>
    <p:extLst>
      <p:ext uri="{BB962C8B-B14F-4D97-AF65-F5344CB8AC3E}">
        <p14:creationId xmlns:p14="http://schemas.microsoft.com/office/powerpoint/2010/main" val="588082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DFF4D-E5FD-704B-940F-0FCC5C3C16D4}"/>
              </a:ext>
            </a:extLst>
          </p:cNvPr>
          <p:cNvSpPr>
            <a:spLocks noGrp="1"/>
          </p:cNvSpPr>
          <p:nvPr>
            <p:ph type="title"/>
          </p:nvPr>
        </p:nvSpPr>
        <p:spPr>
          <a:xfrm>
            <a:off x="1600201" y="-69573"/>
            <a:ext cx="6092687" cy="1040045"/>
          </a:xfrm>
        </p:spPr>
        <p:txBody>
          <a:bodyPr/>
          <a:lstStyle/>
          <a:p>
            <a:r>
              <a:rPr lang="en-US" dirty="0"/>
              <a:t>The “catch-22” of behavior change</a:t>
            </a:r>
          </a:p>
        </p:txBody>
      </p:sp>
      <p:sp>
        <p:nvSpPr>
          <p:cNvPr id="3" name="Content Placeholder 2">
            <a:extLst>
              <a:ext uri="{FF2B5EF4-FFF2-40B4-BE49-F238E27FC236}">
                <a16:creationId xmlns:a16="http://schemas.microsoft.com/office/drawing/2014/main" id="{37520AE4-E9F7-8B44-8B57-17975ACBD2E1}"/>
              </a:ext>
            </a:extLst>
          </p:cNvPr>
          <p:cNvSpPr>
            <a:spLocks noGrp="1"/>
          </p:cNvSpPr>
          <p:nvPr>
            <p:ph idx="1"/>
          </p:nvPr>
        </p:nvSpPr>
        <p:spPr>
          <a:xfrm>
            <a:off x="1099845" y="970473"/>
            <a:ext cx="8050646" cy="2999134"/>
          </a:xfrm>
        </p:spPr>
        <p:txBody>
          <a:bodyPr anchor="t">
            <a:normAutofit/>
          </a:bodyPr>
          <a:lstStyle/>
          <a:p>
            <a:r>
              <a:rPr lang="en-US" dirty="0"/>
              <a:t>Need to take actions (e.g., dieting, exercising, going on dates, increasing social interaction) in the face of strong inclinations to the contrary</a:t>
            </a:r>
          </a:p>
          <a:p>
            <a:r>
              <a:rPr lang="en-US" dirty="0"/>
              <a:t>To do so, need adequate motivation</a:t>
            </a:r>
          </a:p>
          <a:p>
            <a:pPr lvl="1"/>
            <a:r>
              <a:rPr lang="en-US" dirty="0"/>
              <a:t>Decision-making research: net value must outweigh net cost (e.g., Berkman et al., 2017)</a:t>
            </a:r>
          </a:p>
          <a:p>
            <a:r>
              <a:rPr lang="en-US" dirty="0"/>
              <a:t>But: realistically weighing costs &amp; benefits is not automatic; itself requires motivation</a:t>
            </a:r>
          </a:p>
          <a:p>
            <a:r>
              <a:rPr lang="en-US" dirty="0"/>
              <a:t>Where is this </a:t>
            </a:r>
            <a:r>
              <a:rPr lang="en-US" i="1" dirty="0"/>
              <a:t>metacognitive motivation</a:t>
            </a:r>
            <a:r>
              <a:rPr lang="en-US" dirty="0"/>
              <a:t> to come from?</a:t>
            </a:r>
          </a:p>
        </p:txBody>
      </p:sp>
      <p:pic>
        <p:nvPicPr>
          <p:cNvPr id="4" name="Picture 3">
            <a:extLst>
              <a:ext uri="{FF2B5EF4-FFF2-40B4-BE49-F238E27FC236}">
                <a16:creationId xmlns:a16="http://schemas.microsoft.com/office/drawing/2014/main" id="{B3935129-1855-8647-A8BB-1722A2FDA022}"/>
              </a:ext>
            </a:extLst>
          </p:cNvPr>
          <p:cNvPicPr>
            <a:picLocks noChangeAspect="1"/>
          </p:cNvPicPr>
          <p:nvPr/>
        </p:nvPicPr>
        <p:blipFill rotWithShape="1">
          <a:blip r:embed="rId3"/>
          <a:srcRect t="11879" b="26714"/>
          <a:stretch/>
        </p:blipFill>
        <p:spPr>
          <a:xfrm>
            <a:off x="5919898" y="3657600"/>
            <a:ext cx="3224102" cy="1485900"/>
          </a:xfrm>
          <a:prstGeom prst="rect">
            <a:avLst/>
          </a:prstGeom>
        </p:spPr>
      </p:pic>
    </p:spTree>
    <p:extLst>
      <p:ext uri="{BB962C8B-B14F-4D97-AF65-F5344CB8AC3E}">
        <p14:creationId xmlns:p14="http://schemas.microsoft.com/office/powerpoint/2010/main" val="52994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44495" y="1"/>
            <a:ext cx="6385600" cy="994172"/>
          </a:xfrm>
          <a:prstGeom prst="rect">
            <a:avLst/>
          </a:prstGeom>
          <a:effectLst/>
        </p:spPr>
        <p:txBody>
          <a:bodyPr vert="horz" lIns="68580" tIns="34290" rIns="68580" bIns="34290" rtlCol="0" anchor="ctr">
            <a:normAutofit fontScale="975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x-none" sz="3000" dirty="0">
                <a:ea typeface="MS PGothic" charset="-128"/>
              </a:rPr>
              <a:t>Internalizing a norm: </a:t>
            </a:r>
          </a:p>
          <a:p>
            <a:r>
              <a:rPr lang="en-US" altLang="x-none" sz="3000" dirty="0">
                <a:ea typeface="MS PGothic" charset="-128"/>
              </a:rPr>
              <a:t>The Perceived Locus of Causality model</a:t>
            </a:r>
          </a:p>
        </p:txBody>
      </p:sp>
      <p:sp>
        <p:nvSpPr>
          <p:cNvPr id="6" name="TextBox 5"/>
          <p:cNvSpPr txBox="1"/>
          <p:nvPr/>
        </p:nvSpPr>
        <p:spPr>
          <a:xfrm>
            <a:off x="1868939" y="4864647"/>
            <a:ext cx="1981633" cy="248209"/>
          </a:xfrm>
          <a:prstGeom prst="rect">
            <a:avLst/>
          </a:prstGeom>
          <a:noFill/>
        </p:spPr>
        <p:txBody>
          <a:bodyPr wrap="none" rtlCol="0">
            <a:spAutoFit/>
          </a:bodyPr>
          <a:lstStyle/>
          <a:p>
            <a:r>
              <a:rPr lang="en-US" sz="1013" dirty="0"/>
              <a:t>Deci &amp; Ryan, 2000; Sheldon, 2014</a:t>
            </a:r>
          </a:p>
        </p:txBody>
      </p:sp>
      <p:graphicFrame>
        <p:nvGraphicFramePr>
          <p:cNvPr id="3" name="Table 2"/>
          <p:cNvGraphicFramePr>
            <a:graphicFrameLocks noGrp="1"/>
          </p:cNvGraphicFramePr>
          <p:nvPr>
            <p:extLst/>
          </p:nvPr>
        </p:nvGraphicFramePr>
        <p:xfrm>
          <a:off x="1219200" y="1513223"/>
          <a:ext cx="7498080" cy="2857500"/>
        </p:xfrm>
        <a:graphic>
          <a:graphicData uri="http://schemas.openxmlformats.org/drawingml/2006/table">
            <a:tbl>
              <a:tblPr firstRow="1" bandRow="1">
                <a:tableStyleId>{5C22544A-7EE6-4342-B048-85BDC9FD1C3A}</a:tableStyleId>
              </a:tblPr>
              <a:tblGrid>
                <a:gridCol w="359664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tblGrid>
              <a:tr h="388620">
                <a:tc>
                  <a:txBody>
                    <a:bodyPr/>
                    <a:lstStyle/>
                    <a:p>
                      <a:pPr algn="ctr"/>
                      <a:r>
                        <a:rPr lang="en-US" sz="2100" dirty="0"/>
                        <a:t>Level</a:t>
                      </a:r>
                      <a:r>
                        <a:rPr lang="en-US" sz="2100" baseline="0" dirty="0"/>
                        <a:t> of goal internalization</a:t>
                      </a:r>
                      <a:endParaRPr lang="en-US" sz="2100" dirty="0"/>
                    </a:p>
                  </a:txBody>
                  <a:tcPr marL="68580" marR="68580" marT="34290" marB="34290">
                    <a:lnR w="12700" cap="flat" cmpd="sng" algn="ctr">
                      <a:solidFill>
                        <a:schemeClr val="tx1"/>
                      </a:solidFill>
                      <a:prstDash val="solid"/>
                      <a:round/>
                      <a:headEnd type="none" w="med" len="med"/>
                      <a:tailEnd type="none" w="med" len="med"/>
                    </a:lnR>
                  </a:tcPr>
                </a:tc>
                <a:tc>
                  <a:txBody>
                    <a:bodyPr/>
                    <a:lstStyle/>
                    <a:p>
                      <a:pPr algn="ctr"/>
                      <a:r>
                        <a:rPr lang="en-US" sz="2100" dirty="0"/>
                        <a:t>I am doing this because</a:t>
                      </a:r>
                      <a:r>
                        <a:rPr lang="mr-IN" sz="2100" dirty="0"/>
                        <a:t>…</a:t>
                      </a:r>
                      <a:endParaRPr lang="en-US" sz="2100" dirty="0"/>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617220">
                <a:tc>
                  <a:txBody>
                    <a:bodyPr/>
                    <a:lstStyle/>
                    <a:p>
                      <a:r>
                        <a:rPr lang="en-US" sz="1800" dirty="0"/>
                        <a:t>Externally</a:t>
                      </a:r>
                      <a:r>
                        <a:rPr lang="en-US" sz="1800" baseline="0" dirty="0"/>
                        <a:t> controlled</a:t>
                      </a:r>
                      <a:endParaRPr lang="en-US" sz="1800" dirty="0"/>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US" sz="1800" dirty="0"/>
                        <a:t>”</a:t>
                      </a:r>
                      <a:r>
                        <a:rPr lang="mr-IN" sz="1800" dirty="0"/>
                        <a:t>…</a:t>
                      </a:r>
                      <a:r>
                        <a:rPr lang="en-US" sz="1800" dirty="0"/>
                        <a:t>someone else</a:t>
                      </a:r>
                      <a:r>
                        <a:rPr lang="en-US" sz="1800" baseline="0" dirty="0"/>
                        <a:t> wants me to, or the situation seems to compel it.”</a:t>
                      </a:r>
                      <a:endParaRPr lang="en-US" sz="1800" dirty="0"/>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617220">
                <a:tc>
                  <a:txBody>
                    <a:bodyPr/>
                    <a:lstStyle/>
                    <a:p>
                      <a:r>
                        <a:rPr lang="en-US" sz="1800" dirty="0"/>
                        <a:t>Introjected</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US" altLang="x-none" sz="1800" dirty="0">
                          <a:ea typeface="MS PGothic" charset="-128"/>
                        </a:rPr>
                        <a:t>“</a:t>
                      </a:r>
                      <a:r>
                        <a:rPr lang="mr-IN" altLang="x-none" sz="1800" dirty="0">
                          <a:ea typeface="MS PGothic" charset="-128"/>
                        </a:rPr>
                        <a:t>…</a:t>
                      </a:r>
                      <a:r>
                        <a:rPr lang="en-US" altLang="x-none" sz="1800" dirty="0">
                          <a:ea typeface="MS PGothic" charset="-128"/>
                        </a:rPr>
                        <a:t>I would feel ashamed, guilty, or anxious if I didn</a:t>
                      </a:r>
                      <a:r>
                        <a:rPr lang="en-US" altLang="en-US" sz="1800" dirty="0">
                          <a:ea typeface="MS PGothic" charset="-128"/>
                        </a:rPr>
                        <a:t>’</a:t>
                      </a:r>
                      <a:r>
                        <a:rPr lang="en-US" altLang="x-none" sz="1800" dirty="0">
                          <a:ea typeface="MS PGothic" charset="-128"/>
                        </a:rPr>
                        <a:t>t.”</a:t>
                      </a:r>
                      <a:endParaRPr lang="en-US" sz="1800" dirty="0"/>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617220">
                <a:tc>
                  <a:txBody>
                    <a:bodyPr/>
                    <a:lstStyle/>
                    <a:p>
                      <a:r>
                        <a:rPr lang="en-US" sz="1800" dirty="0"/>
                        <a:t>Identified</a:t>
                      </a:r>
                    </a:p>
                  </a:txBody>
                  <a:tcPr marL="68580" marR="68580" marT="34290" marB="34290">
                    <a:lnR w="12700" cap="flat" cmpd="sng" algn="ctr">
                      <a:solidFill>
                        <a:schemeClr val="tx1"/>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a:t>
                      </a:r>
                      <a:r>
                        <a:rPr lang="mr-IN" sz="1800" dirty="0"/>
                        <a:t>…</a:t>
                      </a:r>
                      <a:r>
                        <a:rPr lang="en-US" sz="1800" dirty="0"/>
                        <a:t>I can see how it might help me meet some of my goals.”</a:t>
                      </a:r>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17220">
                <a:tc>
                  <a:txBody>
                    <a:bodyPr/>
                    <a:lstStyle/>
                    <a:p>
                      <a:r>
                        <a:rPr lang="en-US" sz="1800" dirty="0"/>
                        <a:t>Integrated</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US" sz="1800" baseline="0" dirty="0"/>
                        <a:t>“</a:t>
                      </a:r>
                      <a:r>
                        <a:rPr lang="mr-IN" sz="1800" baseline="0" dirty="0"/>
                        <a:t>…</a:t>
                      </a:r>
                      <a:r>
                        <a:rPr lang="en-US" sz="1800" baseline="0" dirty="0"/>
                        <a:t>it aligns with my deepest goals and values and is inherent in who I am.”</a:t>
                      </a:r>
                      <a:endParaRPr lang="en-US" sz="1800" dirty="0"/>
                    </a:p>
                  </a:txBody>
                  <a:tcPr marL="68580" marR="68580" marT="34290" marB="3429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38576923"/>
      </p:ext>
    </p:extLst>
  </p:cSld>
  <p:clrMapOvr>
    <a:masterClrMapping/>
  </p:clrMapOvr>
  <mc:AlternateContent xmlns:mc="http://schemas.openxmlformats.org/markup-compatibility/2006" xmlns:p14="http://schemas.microsoft.com/office/powerpoint/2010/main">
    <mc:Choice Requires="p14">
      <p:transition spd="slow" p14:dur="2000" advTm="60797"/>
    </mc:Choice>
    <mc:Fallback xmlns="">
      <p:transition spd="slow" advTm="6079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208" y="-237536"/>
            <a:ext cx="8067502" cy="1314449"/>
          </a:xfrm>
        </p:spPr>
        <p:txBody>
          <a:bodyPr/>
          <a:lstStyle/>
          <a:p>
            <a:r>
              <a:rPr lang="en-US" dirty="0"/>
              <a:t>Priming moral norms</a:t>
            </a:r>
          </a:p>
        </p:txBody>
      </p:sp>
      <p:sp>
        <p:nvSpPr>
          <p:cNvPr id="3" name="Content Placeholder 2"/>
          <p:cNvSpPr>
            <a:spLocks noGrp="1"/>
          </p:cNvSpPr>
          <p:nvPr>
            <p:ph idx="1"/>
          </p:nvPr>
        </p:nvSpPr>
        <p:spPr>
          <a:xfrm>
            <a:off x="1254546" y="854029"/>
            <a:ext cx="7923744" cy="4289472"/>
          </a:xfrm>
        </p:spPr>
        <p:txBody>
          <a:bodyPr anchor="t">
            <a:normAutofit fontScale="92500" lnSpcReduction="10000"/>
          </a:bodyPr>
          <a:lstStyle/>
          <a:p>
            <a:r>
              <a:rPr lang="en-US" sz="2400" dirty="0"/>
              <a:t>Moral reminders</a:t>
            </a:r>
          </a:p>
          <a:p>
            <a:pPr lvl="1"/>
            <a:r>
              <a:rPr lang="en-US" sz="1875" dirty="0"/>
              <a:t>Signing honesty pledge at top vs bottom of a form (or: thinking about 10 commandments prior to task): decreased cheating &amp; dishonest behavior</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dirty="0"/>
          </a:p>
          <a:p>
            <a:pPr marL="0" indent="0">
              <a:buNone/>
            </a:pPr>
            <a:r>
              <a:rPr lang="en-US" sz="1350" dirty="0"/>
              <a:t>		</a:t>
            </a:r>
          </a:p>
          <a:p>
            <a:pPr marL="0" indent="0">
              <a:buNone/>
            </a:pPr>
            <a:endParaRPr lang="en-US" sz="1350" dirty="0"/>
          </a:p>
          <a:p>
            <a:pPr marL="0" indent="0">
              <a:buNone/>
            </a:pPr>
            <a:r>
              <a:rPr lang="en-US" sz="1200" dirty="0"/>
              <a:t>  		</a:t>
            </a:r>
          </a:p>
          <a:p>
            <a:pPr marL="0" indent="0">
              <a:buNone/>
            </a:pPr>
            <a:r>
              <a:rPr lang="en-US" sz="1200" dirty="0"/>
              <a:t>		</a:t>
            </a:r>
            <a:r>
              <a:rPr lang="en-US" sz="1200" dirty="0" err="1"/>
              <a:t>Critcher</a:t>
            </a:r>
            <a:r>
              <a:rPr lang="en-US" sz="1200" dirty="0"/>
              <a:t>, Dunning, &amp; Armor, 2010; Shu, </a:t>
            </a:r>
            <a:r>
              <a:rPr lang="en-US" sz="1200" dirty="0" err="1"/>
              <a:t>Mazar</a:t>
            </a:r>
            <a:r>
              <a:rPr lang="en-US" sz="1200" dirty="0"/>
              <a:t>, Gino, </a:t>
            </a:r>
            <a:r>
              <a:rPr lang="en-US" sz="1200" dirty="0" err="1"/>
              <a:t>Ariely</a:t>
            </a:r>
            <a:r>
              <a:rPr lang="en-US" sz="1200" dirty="0"/>
              <a:t>, &amp; </a:t>
            </a:r>
            <a:r>
              <a:rPr lang="en-US" sz="1200" dirty="0" err="1"/>
              <a:t>Bazerman</a:t>
            </a:r>
            <a:r>
              <a:rPr lang="en-US" sz="1200" dirty="0"/>
              <a:t>, 2011</a:t>
            </a:r>
          </a:p>
        </p:txBody>
      </p:sp>
      <p:pic>
        <p:nvPicPr>
          <p:cNvPr id="4" name="Picture 3"/>
          <p:cNvPicPr>
            <a:picLocks noChangeAspect="1"/>
          </p:cNvPicPr>
          <p:nvPr/>
        </p:nvPicPr>
        <p:blipFill>
          <a:blip r:embed="rId3"/>
          <a:stretch>
            <a:fillRect/>
          </a:stretch>
        </p:blipFill>
        <p:spPr>
          <a:xfrm>
            <a:off x="3355658" y="2331720"/>
            <a:ext cx="3133725" cy="2095500"/>
          </a:xfrm>
          <a:prstGeom prst="rect">
            <a:avLst/>
          </a:prstGeom>
        </p:spPr>
      </p:pic>
    </p:spTree>
    <p:extLst>
      <p:ext uri="{BB962C8B-B14F-4D97-AF65-F5344CB8AC3E}">
        <p14:creationId xmlns:p14="http://schemas.microsoft.com/office/powerpoint/2010/main" val="1235399588"/>
      </p:ext>
    </p:extLst>
  </p:cSld>
  <p:clrMapOvr>
    <a:masterClrMapping/>
  </p:clrMapOvr>
  <mc:AlternateContent xmlns:mc="http://schemas.openxmlformats.org/markup-compatibility/2006" xmlns:p14="http://schemas.microsoft.com/office/powerpoint/2010/main">
    <mc:Choice Requires="p14">
      <p:transition spd="slow" p14:dur="2000" advTm="33260"/>
    </mc:Choice>
    <mc:Fallback xmlns="">
      <p:transition spd="slow" advTm="3326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31946"/>
            <a:ext cx="7514035" cy="1314449"/>
          </a:xfrm>
        </p:spPr>
        <p:txBody>
          <a:bodyPr/>
          <a:lstStyle/>
          <a:p>
            <a:r>
              <a:rPr lang="en-US" dirty="0"/>
              <a:t>Benefits of internalized moral norms</a:t>
            </a:r>
          </a:p>
        </p:txBody>
      </p:sp>
      <p:sp>
        <p:nvSpPr>
          <p:cNvPr id="3" name="Content Placeholder 2"/>
          <p:cNvSpPr>
            <a:spLocks noGrp="1"/>
          </p:cNvSpPr>
          <p:nvPr>
            <p:ph idx="1"/>
          </p:nvPr>
        </p:nvSpPr>
        <p:spPr>
          <a:xfrm>
            <a:off x="1113234" y="980024"/>
            <a:ext cx="7898179" cy="2429114"/>
          </a:xfrm>
        </p:spPr>
        <p:txBody>
          <a:bodyPr anchor="t">
            <a:normAutofit/>
          </a:bodyPr>
          <a:lstStyle/>
          <a:p>
            <a:r>
              <a:rPr lang="en-US" sz="2100" dirty="0"/>
              <a:t>More internalized moral identity </a:t>
            </a:r>
            <a:r>
              <a:rPr lang="en-US" sz="2100" dirty="0">
                <a:sym typeface="Wingdings"/>
              </a:rPr>
              <a:t> less cheating behavior, </a:t>
            </a:r>
            <a:r>
              <a:rPr lang="en-US" sz="2100" i="1" dirty="0">
                <a:sym typeface="Wingdings"/>
              </a:rPr>
              <a:t>even under cognitive load</a:t>
            </a:r>
          </a:p>
          <a:p>
            <a:endParaRPr lang="en-US" dirty="0"/>
          </a:p>
          <a:p>
            <a:endParaRPr lang="en-US" i="1" dirty="0"/>
          </a:p>
          <a:p>
            <a:endParaRPr lang="en-US" i="1" dirty="0"/>
          </a:p>
        </p:txBody>
      </p:sp>
      <p:sp>
        <p:nvSpPr>
          <p:cNvPr id="7" name="TextBox 6"/>
          <p:cNvSpPr txBox="1"/>
          <p:nvPr/>
        </p:nvSpPr>
        <p:spPr>
          <a:xfrm>
            <a:off x="1849871" y="4866501"/>
            <a:ext cx="3275256" cy="248209"/>
          </a:xfrm>
          <a:prstGeom prst="rect">
            <a:avLst/>
          </a:prstGeom>
          <a:noFill/>
        </p:spPr>
        <p:txBody>
          <a:bodyPr wrap="none" rtlCol="0">
            <a:spAutoFit/>
          </a:bodyPr>
          <a:lstStyle/>
          <a:p>
            <a:r>
              <a:rPr lang="en-US" sz="1013" dirty="0"/>
              <a:t>Gino, Schweitzer, Mead, &amp; </a:t>
            </a:r>
            <a:r>
              <a:rPr lang="en-US" sz="1013" dirty="0" err="1"/>
              <a:t>Ariely</a:t>
            </a:r>
            <a:r>
              <a:rPr lang="en-US" sz="1013" dirty="0"/>
              <a:t>, 2011</a:t>
            </a:r>
            <a:r>
              <a:rPr lang="en-US" sz="1013" dirty="0">
                <a:sym typeface="Wingdings"/>
              </a:rPr>
              <a:t>; </a:t>
            </a:r>
            <a:r>
              <a:rPr lang="en-US" sz="1013" dirty="0" err="1">
                <a:sym typeface="Wingdings"/>
              </a:rPr>
              <a:t>Dogan</a:t>
            </a:r>
            <a:r>
              <a:rPr lang="en-US" sz="1013" dirty="0">
                <a:sym typeface="Wingdings"/>
              </a:rPr>
              <a:t> et al., 2016</a:t>
            </a:r>
            <a:endParaRPr lang="en-US" sz="1013" dirty="0"/>
          </a:p>
        </p:txBody>
      </p:sp>
      <p:pic>
        <p:nvPicPr>
          <p:cNvPr id="4" name="Picture 3"/>
          <p:cNvPicPr>
            <a:picLocks noChangeAspect="1"/>
          </p:cNvPicPr>
          <p:nvPr/>
        </p:nvPicPr>
        <p:blipFill>
          <a:blip r:embed="rId3"/>
          <a:stretch>
            <a:fillRect/>
          </a:stretch>
        </p:blipFill>
        <p:spPr>
          <a:xfrm>
            <a:off x="3566858" y="2331133"/>
            <a:ext cx="2524944" cy="1496720"/>
          </a:xfrm>
          <a:prstGeom prst="rect">
            <a:avLst/>
          </a:prstGeom>
        </p:spPr>
      </p:pic>
      <p:sp>
        <p:nvSpPr>
          <p:cNvPr id="6" name="&quot;No&quot; Symbol 5"/>
          <p:cNvSpPr/>
          <p:nvPr/>
        </p:nvSpPr>
        <p:spPr>
          <a:xfrm>
            <a:off x="3292910" y="1666871"/>
            <a:ext cx="3154680" cy="2793861"/>
          </a:xfrm>
          <a:prstGeom prst="noSmoking">
            <a:avLst>
              <a:gd name="adj" fmla="val 162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extLst>
      <p:ext uri="{BB962C8B-B14F-4D97-AF65-F5344CB8AC3E}">
        <p14:creationId xmlns:p14="http://schemas.microsoft.com/office/powerpoint/2010/main" val="30869856"/>
      </p:ext>
    </p:extLst>
  </p:cSld>
  <p:clrMapOvr>
    <a:masterClrMapping/>
  </p:clrMapOvr>
  <mc:AlternateContent xmlns:mc="http://schemas.openxmlformats.org/markup-compatibility/2006" xmlns:p14="http://schemas.microsoft.com/office/powerpoint/2010/main">
    <mc:Choice Requires="p14">
      <p:transition spd="slow" p14:dur="2000" advTm="3107"/>
    </mc:Choice>
    <mc:Fallback xmlns="">
      <p:transition spd="slow" advTm="310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5EAA-BF3F-3747-935C-2CD2AC342A79}"/>
              </a:ext>
            </a:extLst>
          </p:cNvPr>
          <p:cNvSpPr>
            <a:spLocks noGrp="1"/>
          </p:cNvSpPr>
          <p:nvPr>
            <p:ph type="title"/>
          </p:nvPr>
        </p:nvSpPr>
        <p:spPr>
          <a:xfrm>
            <a:off x="1113232" y="-81998"/>
            <a:ext cx="7514035" cy="1314449"/>
          </a:xfrm>
        </p:spPr>
        <p:txBody>
          <a:bodyPr/>
          <a:lstStyle/>
          <a:p>
            <a:r>
              <a:rPr lang="en-US" dirty="0"/>
              <a:t>Drawing on existing interventions:</a:t>
            </a:r>
          </a:p>
        </p:txBody>
      </p:sp>
      <p:sp>
        <p:nvSpPr>
          <p:cNvPr id="3" name="Content Placeholder 2">
            <a:extLst>
              <a:ext uri="{FF2B5EF4-FFF2-40B4-BE49-F238E27FC236}">
                <a16:creationId xmlns:a16="http://schemas.microsoft.com/office/drawing/2014/main" id="{7D82DB1B-A404-A644-92D9-4C693D94254A}"/>
              </a:ext>
            </a:extLst>
          </p:cNvPr>
          <p:cNvSpPr>
            <a:spLocks noGrp="1"/>
          </p:cNvSpPr>
          <p:nvPr>
            <p:ph idx="1"/>
          </p:nvPr>
        </p:nvSpPr>
        <p:spPr>
          <a:xfrm>
            <a:off x="1162929" y="1232451"/>
            <a:ext cx="7981071" cy="2343151"/>
          </a:xfrm>
        </p:spPr>
        <p:txBody>
          <a:bodyPr/>
          <a:lstStyle/>
          <a:p>
            <a:r>
              <a:rPr lang="en-US" dirty="0"/>
              <a:t>Motivational interviewing </a:t>
            </a:r>
          </a:p>
          <a:p>
            <a:r>
              <a:rPr lang="en-US" dirty="0"/>
              <a:t>Cognitive-behavioral therapy (</a:t>
            </a:r>
            <a:r>
              <a:rPr lang="en-US" dirty="0" err="1"/>
              <a:t>esp</a:t>
            </a:r>
            <a:r>
              <a:rPr lang="en-US" dirty="0"/>
              <a:t> exposure and cognitive restructuring)</a:t>
            </a:r>
          </a:p>
          <a:p>
            <a:r>
              <a:rPr lang="en-US" dirty="0"/>
              <a:t>Mindfulness</a:t>
            </a:r>
          </a:p>
          <a:p>
            <a:r>
              <a:rPr lang="en-US" dirty="0"/>
              <a:t>Self-affirmation / values exploration</a:t>
            </a:r>
          </a:p>
          <a:p>
            <a:r>
              <a:rPr lang="en-US" dirty="0"/>
              <a:t>12-step programs for addiction (</a:t>
            </a:r>
            <a:r>
              <a:rPr lang="en-US" dirty="0" err="1"/>
              <a:t>esp</a:t>
            </a:r>
            <a:r>
              <a:rPr lang="en-US" dirty="0"/>
              <a:t> emphasis on honesty &amp; “moral inventory”)</a:t>
            </a:r>
          </a:p>
          <a:p>
            <a:endParaRPr lang="en-US" dirty="0"/>
          </a:p>
        </p:txBody>
      </p:sp>
      <p:sp>
        <p:nvSpPr>
          <p:cNvPr id="4" name="Action Button: Home 3">
            <a:hlinkClick r:id="rId2" action="ppaction://hlinksldjump" highlightClick="1"/>
            <a:extLst>
              <a:ext uri="{FF2B5EF4-FFF2-40B4-BE49-F238E27FC236}">
                <a16:creationId xmlns:a16="http://schemas.microsoft.com/office/drawing/2014/main" id="{638CBD04-24F3-D74E-AC32-A211893013EF}"/>
              </a:ext>
            </a:extLst>
          </p:cNvPr>
          <p:cNvSpPr/>
          <p:nvPr/>
        </p:nvSpPr>
        <p:spPr>
          <a:xfrm>
            <a:off x="8567766" y="460754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2716403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2" y="32570"/>
            <a:ext cx="7349540" cy="900641"/>
          </a:xfrm>
        </p:spPr>
        <p:txBody>
          <a:bodyPr>
            <a:normAutofit fontScale="90000"/>
          </a:bodyPr>
          <a:lstStyle/>
          <a:p>
            <a:r>
              <a:rPr lang="en-US" dirty="0"/>
              <a:t>Promoting epistemic integrity (EI): </a:t>
            </a:r>
            <a:br>
              <a:rPr lang="en-US" dirty="0"/>
            </a:br>
            <a:r>
              <a:rPr lang="en-US" dirty="0"/>
              <a:t>A preliminary intervention approach</a:t>
            </a:r>
          </a:p>
        </p:txBody>
      </p:sp>
      <p:sp>
        <p:nvSpPr>
          <p:cNvPr id="3" name="Content Placeholder 2"/>
          <p:cNvSpPr>
            <a:spLocks noGrp="1"/>
          </p:cNvSpPr>
          <p:nvPr>
            <p:ph idx="1"/>
          </p:nvPr>
        </p:nvSpPr>
        <p:spPr>
          <a:xfrm>
            <a:off x="1158953" y="978823"/>
            <a:ext cx="7207808" cy="4164677"/>
          </a:xfrm>
        </p:spPr>
        <p:txBody>
          <a:bodyPr>
            <a:normAutofit/>
          </a:bodyPr>
          <a:lstStyle/>
          <a:p>
            <a:endParaRPr lang="en-US" dirty="0"/>
          </a:p>
          <a:p>
            <a:pPr lvl="1"/>
            <a:endParaRPr lang="en-US" dirty="0"/>
          </a:p>
        </p:txBody>
      </p:sp>
      <p:sp>
        <p:nvSpPr>
          <p:cNvPr id="5" name="TextBox 4"/>
          <p:cNvSpPr txBox="1"/>
          <p:nvPr/>
        </p:nvSpPr>
        <p:spPr>
          <a:xfrm>
            <a:off x="1823085" y="4780417"/>
            <a:ext cx="1334020" cy="248209"/>
          </a:xfrm>
          <a:prstGeom prst="rect">
            <a:avLst/>
          </a:prstGeom>
          <a:noFill/>
        </p:spPr>
        <p:txBody>
          <a:bodyPr wrap="none" rtlCol="0">
            <a:spAutoFit/>
          </a:bodyPr>
          <a:lstStyle/>
          <a:p>
            <a:r>
              <a:rPr lang="en-US" sz="1013" dirty="0" err="1"/>
              <a:t>Gorlin</a:t>
            </a:r>
            <a:r>
              <a:rPr lang="en-US" sz="1013" dirty="0"/>
              <a:t> &amp; Otto, in prep</a:t>
            </a:r>
          </a:p>
        </p:txBody>
      </p:sp>
      <p:pic>
        <p:nvPicPr>
          <p:cNvPr id="4" name="Picture 3"/>
          <p:cNvPicPr>
            <a:picLocks noChangeAspect="1"/>
          </p:cNvPicPr>
          <p:nvPr/>
        </p:nvPicPr>
        <p:blipFill>
          <a:blip r:embed="rId4"/>
          <a:stretch>
            <a:fillRect/>
          </a:stretch>
        </p:blipFill>
        <p:spPr>
          <a:xfrm>
            <a:off x="3001917" y="2458518"/>
            <a:ext cx="3786924" cy="2130145"/>
          </a:xfrm>
          <a:prstGeom prst="rect">
            <a:avLst/>
          </a:prstGeom>
        </p:spPr>
      </p:pic>
      <p:sp>
        <p:nvSpPr>
          <p:cNvPr id="7" name="TextBox 6"/>
          <p:cNvSpPr txBox="1"/>
          <p:nvPr/>
        </p:nvSpPr>
        <p:spPr>
          <a:xfrm>
            <a:off x="1158954" y="1140506"/>
            <a:ext cx="7838892" cy="1292662"/>
          </a:xfrm>
          <a:prstGeom prst="rect">
            <a:avLst/>
          </a:prstGeom>
          <a:noFill/>
        </p:spPr>
        <p:txBody>
          <a:bodyPr wrap="square" rtlCol="0">
            <a:spAutoFit/>
          </a:bodyPr>
          <a:lstStyle/>
          <a:p>
            <a:r>
              <a:rPr lang="en-US" sz="2100" dirty="0"/>
              <a:t>Foundation: a firm, autonomy-supportive alliance (channeling Rogers)</a:t>
            </a:r>
            <a:endParaRPr lang="en-US" sz="1800" dirty="0"/>
          </a:p>
          <a:p>
            <a:pPr marL="257175" indent="-257175">
              <a:buFont typeface="Arial" charset="0"/>
              <a:buChar char="•"/>
            </a:pPr>
            <a:r>
              <a:rPr lang="en-US" sz="1800" dirty="0"/>
              <a:t>Do: listen, reflect, care</a:t>
            </a:r>
          </a:p>
          <a:p>
            <a:pPr marL="257175" indent="-257175">
              <a:buFont typeface="Arial" charset="0"/>
              <a:buChar char="•"/>
            </a:pPr>
            <a:r>
              <a:rPr lang="en-US" sz="1800" dirty="0"/>
              <a:t>Do NOT: preach or moralize!</a:t>
            </a:r>
          </a:p>
        </p:txBody>
      </p:sp>
    </p:spTree>
    <p:custDataLst>
      <p:tags r:id="rId1"/>
    </p:custDataLst>
    <p:extLst>
      <p:ext uri="{BB962C8B-B14F-4D97-AF65-F5344CB8AC3E}">
        <p14:creationId xmlns:p14="http://schemas.microsoft.com/office/powerpoint/2010/main" val="1685028046"/>
      </p:ext>
    </p:extLst>
  </p:cSld>
  <p:clrMapOvr>
    <a:masterClrMapping/>
  </p:clrMapOvr>
  <mc:AlternateContent xmlns:mc="http://schemas.openxmlformats.org/markup-compatibility/2006" xmlns:p14="http://schemas.microsoft.com/office/powerpoint/2010/main">
    <mc:Choice Requires="p14">
      <p:transition spd="slow" p14:dur="2000" advTm="1174"/>
    </mc:Choice>
    <mc:Fallback xmlns="">
      <p:transition spd="slow" advTm="1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2" y="48366"/>
            <a:ext cx="7349540" cy="900641"/>
          </a:xfrm>
        </p:spPr>
        <p:txBody>
          <a:bodyPr>
            <a:normAutofit fontScale="90000"/>
          </a:bodyPr>
          <a:lstStyle/>
          <a:p>
            <a:r>
              <a:rPr lang="en-US" dirty="0"/>
              <a:t>Promoting epistemic integrity: </a:t>
            </a:r>
            <a:br>
              <a:rPr lang="en-US" dirty="0"/>
            </a:br>
            <a:r>
              <a:rPr lang="en-US" dirty="0"/>
              <a:t>A preliminary intervention approach</a:t>
            </a:r>
          </a:p>
        </p:txBody>
      </p:sp>
      <p:sp>
        <p:nvSpPr>
          <p:cNvPr id="3" name="Content Placeholder 2"/>
          <p:cNvSpPr>
            <a:spLocks noGrp="1"/>
          </p:cNvSpPr>
          <p:nvPr>
            <p:ph idx="1"/>
          </p:nvPr>
        </p:nvSpPr>
        <p:spPr>
          <a:xfrm>
            <a:off x="1113233" y="978823"/>
            <a:ext cx="7735666" cy="4164677"/>
          </a:xfrm>
        </p:spPr>
        <p:txBody>
          <a:bodyPr>
            <a:normAutofit/>
          </a:bodyPr>
          <a:lstStyle/>
          <a:p>
            <a:endParaRPr lang="en-US" dirty="0"/>
          </a:p>
          <a:p>
            <a:pPr lvl="1"/>
            <a:endParaRPr lang="en-US" dirty="0"/>
          </a:p>
        </p:txBody>
      </p:sp>
      <p:sp>
        <p:nvSpPr>
          <p:cNvPr id="5" name="TextBox 4"/>
          <p:cNvSpPr txBox="1"/>
          <p:nvPr/>
        </p:nvSpPr>
        <p:spPr>
          <a:xfrm>
            <a:off x="1868805" y="4845436"/>
            <a:ext cx="1334020" cy="248209"/>
          </a:xfrm>
          <a:prstGeom prst="rect">
            <a:avLst/>
          </a:prstGeom>
          <a:noFill/>
        </p:spPr>
        <p:txBody>
          <a:bodyPr wrap="none" rtlCol="0">
            <a:spAutoFit/>
          </a:bodyPr>
          <a:lstStyle/>
          <a:p>
            <a:r>
              <a:rPr lang="en-US" sz="1013" dirty="0" err="1"/>
              <a:t>Gorlin</a:t>
            </a:r>
            <a:r>
              <a:rPr lang="en-US" sz="1013" dirty="0"/>
              <a:t> &amp; Otto, in prep</a:t>
            </a:r>
          </a:p>
        </p:txBody>
      </p:sp>
      <p:pic>
        <p:nvPicPr>
          <p:cNvPr id="7" name="Picture 6"/>
          <p:cNvPicPr>
            <a:picLocks noChangeAspect="1"/>
          </p:cNvPicPr>
          <p:nvPr/>
        </p:nvPicPr>
        <p:blipFill>
          <a:blip r:embed="rId4"/>
          <a:stretch>
            <a:fillRect/>
          </a:stretch>
        </p:blipFill>
        <p:spPr>
          <a:xfrm>
            <a:off x="6418531" y="3306766"/>
            <a:ext cx="2725469" cy="1820008"/>
          </a:xfrm>
          <a:prstGeom prst="rect">
            <a:avLst/>
          </a:prstGeom>
        </p:spPr>
      </p:pic>
      <p:sp>
        <p:nvSpPr>
          <p:cNvPr id="8" name="TextBox 7">
            <a:extLst>
              <a:ext uri="{FF2B5EF4-FFF2-40B4-BE49-F238E27FC236}">
                <a16:creationId xmlns:a16="http://schemas.microsoft.com/office/drawing/2014/main" id="{16AB92C7-CDF0-7B44-839A-6748E5EB6B0C}"/>
              </a:ext>
            </a:extLst>
          </p:cNvPr>
          <p:cNvSpPr txBox="1"/>
          <p:nvPr/>
        </p:nvSpPr>
        <p:spPr>
          <a:xfrm>
            <a:off x="1299566" y="920703"/>
            <a:ext cx="7640773" cy="2862322"/>
          </a:xfrm>
          <a:prstGeom prst="rect">
            <a:avLst/>
          </a:prstGeom>
          <a:noFill/>
        </p:spPr>
        <p:txBody>
          <a:bodyPr wrap="square" rtlCol="0">
            <a:spAutoFit/>
          </a:bodyPr>
          <a:lstStyle/>
          <a:p>
            <a:pPr marL="342900" indent="-342900">
              <a:buFontTx/>
              <a:buChar char="-"/>
            </a:pPr>
            <a:endParaRPr lang="en-US" sz="2100" dirty="0"/>
          </a:p>
          <a:p>
            <a:r>
              <a:rPr lang="en-US" sz="2250" dirty="0"/>
              <a:t>Suggested sequence:</a:t>
            </a:r>
          </a:p>
          <a:p>
            <a:pPr marL="257175" indent="-257175">
              <a:buAutoNum type="arabicPeriod"/>
            </a:pPr>
            <a:r>
              <a:rPr lang="en-US" sz="1950" dirty="0"/>
              <a:t>Psychoeducation</a:t>
            </a:r>
          </a:p>
          <a:p>
            <a:pPr marL="685800" lvl="1" indent="-342900">
              <a:buFont typeface="Wingdings" charset="2"/>
              <a:buChar char="§"/>
            </a:pPr>
            <a:r>
              <a:rPr lang="en-US" sz="1950" dirty="0"/>
              <a:t> Normalize self-deception / avoidance of facts</a:t>
            </a:r>
          </a:p>
          <a:p>
            <a:pPr marL="685800" lvl="1" indent="-342900">
              <a:buFont typeface="Wingdings" charset="2"/>
              <a:buChar char="§"/>
            </a:pPr>
            <a:r>
              <a:rPr lang="en-US" sz="1950" dirty="0"/>
              <a:t>Discuss functional &amp; psychological consequences</a:t>
            </a:r>
          </a:p>
          <a:p>
            <a:pPr marL="257175" indent="-257175">
              <a:buAutoNum type="arabicPeriod"/>
            </a:pPr>
            <a:r>
              <a:rPr lang="en-US" sz="1950" dirty="0"/>
              <a:t>Epistemic integrity induction</a:t>
            </a:r>
          </a:p>
          <a:p>
            <a:pPr marL="257175" indent="-257175">
              <a:buAutoNum type="arabicPeriod"/>
            </a:pPr>
            <a:r>
              <a:rPr lang="en-US" sz="1950" dirty="0"/>
              <a:t>Feared truths inventory + mindful exposure</a:t>
            </a:r>
          </a:p>
          <a:p>
            <a:pPr marL="257175" indent="-257175">
              <a:buAutoNum type="arabicPeriod"/>
            </a:pPr>
            <a:r>
              <a:rPr lang="en-US" sz="1950" dirty="0"/>
              <a:t>Cognitive (re)appraisal + revised inventory</a:t>
            </a:r>
          </a:p>
          <a:p>
            <a:pPr marL="257175" indent="-257175">
              <a:buAutoNum type="arabicPeriod"/>
            </a:pPr>
            <a:r>
              <a:rPr lang="en-US" sz="1950" dirty="0"/>
              <a:t>Repeated self-exposure &amp; self-monitoring</a:t>
            </a:r>
          </a:p>
        </p:txBody>
      </p:sp>
      <p:sp>
        <p:nvSpPr>
          <p:cNvPr id="9" name="Action Button: Home 8">
            <a:hlinkClick r:id="rId5" action="ppaction://hlinksldjump" highlightClick="1"/>
            <a:extLst>
              <a:ext uri="{FF2B5EF4-FFF2-40B4-BE49-F238E27FC236}">
                <a16:creationId xmlns:a16="http://schemas.microsoft.com/office/drawing/2014/main" id="{C79AEB74-FF1C-644B-8A11-9E67E06F1F97}"/>
              </a:ext>
            </a:extLst>
          </p:cNvPr>
          <p:cNvSpPr/>
          <p:nvPr/>
        </p:nvSpPr>
        <p:spPr>
          <a:xfrm>
            <a:off x="0" y="4587679"/>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custDataLst>
      <p:tags r:id="rId1"/>
    </p:custDataLst>
    <p:extLst>
      <p:ext uri="{BB962C8B-B14F-4D97-AF65-F5344CB8AC3E}">
        <p14:creationId xmlns:p14="http://schemas.microsoft.com/office/powerpoint/2010/main" val="847386140"/>
      </p:ext>
    </p:extLst>
  </p:cSld>
  <p:clrMapOvr>
    <a:masterClrMapping/>
  </p:clrMapOvr>
  <mc:AlternateContent xmlns:mc="http://schemas.openxmlformats.org/markup-compatibility/2006" xmlns:p14="http://schemas.microsoft.com/office/powerpoint/2010/main">
    <mc:Choice Requires="p14">
      <p:transition spd="slow" p14:dur="2000" advTm="1174"/>
    </mc:Choice>
    <mc:Fallback xmlns="">
      <p:transition spd="slow" advTm="1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1"/>
            <a:ext cx="7514035" cy="960120"/>
          </a:xfrm>
        </p:spPr>
        <p:txBody>
          <a:bodyPr/>
          <a:lstStyle/>
          <a:p>
            <a:r>
              <a:rPr lang="en-US" dirty="0"/>
              <a:t>Pilot intervention study</a:t>
            </a:r>
          </a:p>
        </p:txBody>
      </p:sp>
      <p:sp>
        <p:nvSpPr>
          <p:cNvPr id="3" name="Content Placeholder 2"/>
          <p:cNvSpPr>
            <a:spLocks noGrp="1"/>
          </p:cNvSpPr>
          <p:nvPr>
            <p:ph idx="1"/>
          </p:nvPr>
        </p:nvSpPr>
        <p:spPr>
          <a:xfrm>
            <a:off x="1113232" y="1127761"/>
            <a:ext cx="7741208" cy="5166359"/>
          </a:xfrm>
        </p:spPr>
        <p:txBody>
          <a:bodyPr anchor="t">
            <a:normAutofit/>
          </a:bodyPr>
          <a:lstStyle/>
          <a:p>
            <a:r>
              <a:rPr lang="en-US" sz="2400" b="1" dirty="0"/>
              <a:t>Aims:</a:t>
            </a:r>
          </a:p>
          <a:p>
            <a:pPr lvl="1">
              <a:spcAft>
                <a:spcPts val="900"/>
              </a:spcAft>
            </a:pPr>
            <a:r>
              <a:rPr lang="en-US" sz="2100" dirty="0"/>
              <a:t>Test feasibility &amp; acceptability of a novel 30-minute EI-focused intervention as adjunct to exposure therapy</a:t>
            </a:r>
          </a:p>
          <a:p>
            <a:pPr lvl="1">
              <a:spcAft>
                <a:spcPts val="900"/>
              </a:spcAft>
            </a:pPr>
            <a:r>
              <a:rPr lang="en-US" sz="2100" dirty="0"/>
              <a:t>Compare efficacy of EI-focused vs non-EI-focused motivational enhancement intervention for improving adherence, persistence, &amp; willingness to contact difficult emotions during </a:t>
            </a:r>
            <a:r>
              <a:rPr lang="en-US" sz="2100" i="1" dirty="0"/>
              <a:t>in vivo </a:t>
            </a:r>
            <a:r>
              <a:rPr lang="en-US" sz="2100" dirty="0"/>
              <a:t>exposure</a:t>
            </a:r>
          </a:p>
          <a:p>
            <a:pPr lvl="1">
              <a:spcAft>
                <a:spcPts val="900"/>
              </a:spcAft>
            </a:pPr>
            <a:endParaRPr lang="en-US" sz="2100" dirty="0"/>
          </a:p>
        </p:txBody>
      </p:sp>
    </p:spTree>
    <p:extLst>
      <p:ext uri="{BB962C8B-B14F-4D97-AF65-F5344CB8AC3E}">
        <p14:creationId xmlns:p14="http://schemas.microsoft.com/office/powerpoint/2010/main" val="14684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1"/>
            <a:ext cx="7514035" cy="960120"/>
          </a:xfrm>
        </p:spPr>
        <p:txBody>
          <a:bodyPr/>
          <a:lstStyle/>
          <a:p>
            <a:r>
              <a:rPr lang="en-US" dirty="0"/>
              <a:t>Pilot intervention study</a:t>
            </a:r>
          </a:p>
        </p:txBody>
      </p:sp>
      <p:sp>
        <p:nvSpPr>
          <p:cNvPr id="3" name="Content Placeholder 2"/>
          <p:cNvSpPr>
            <a:spLocks noGrp="1"/>
          </p:cNvSpPr>
          <p:nvPr>
            <p:ph idx="1"/>
          </p:nvPr>
        </p:nvSpPr>
        <p:spPr>
          <a:xfrm>
            <a:off x="1113232" y="1127761"/>
            <a:ext cx="7924088" cy="5166359"/>
          </a:xfrm>
        </p:spPr>
        <p:txBody>
          <a:bodyPr anchor="t">
            <a:normAutofit/>
          </a:bodyPr>
          <a:lstStyle/>
          <a:p>
            <a:r>
              <a:rPr lang="en-US" sz="2400" b="1" dirty="0"/>
              <a:t>Participants: </a:t>
            </a:r>
          </a:p>
          <a:p>
            <a:pPr lvl="1"/>
            <a:r>
              <a:rPr lang="en-US" sz="2100" dirty="0"/>
              <a:t>Adults undergoing outpatient exposure-based therapy for one or more anxiety disorders (target </a:t>
            </a:r>
            <a:r>
              <a:rPr lang="en-US" sz="2100" i="1" dirty="0"/>
              <a:t>N</a:t>
            </a:r>
            <a:r>
              <a:rPr lang="en-US" sz="2100" dirty="0"/>
              <a:t>=50; 9 completed so far)</a:t>
            </a:r>
            <a:endParaRPr lang="en-US" dirty="0"/>
          </a:p>
        </p:txBody>
      </p:sp>
    </p:spTree>
    <p:extLst>
      <p:ext uri="{BB962C8B-B14F-4D97-AF65-F5344CB8AC3E}">
        <p14:creationId xmlns:p14="http://schemas.microsoft.com/office/powerpoint/2010/main" val="150511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383" y="-135741"/>
            <a:ext cx="7514035" cy="960120"/>
          </a:xfrm>
        </p:spPr>
        <p:txBody>
          <a:bodyPr/>
          <a:lstStyle/>
          <a:p>
            <a:r>
              <a:rPr lang="en-US" dirty="0"/>
              <a:t>Pilot intervention study</a:t>
            </a:r>
          </a:p>
        </p:txBody>
      </p:sp>
      <p:sp>
        <p:nvSpPr>
          <p:cNvPr id="3" name="Content Placeholder 2"/>
          <p:cNvSpPr>
            <a:spLocks noGrp="1"/>
          </p:cNvSpPr>
          <p:nvPr>
            <p:ph idx="1"/>
          </p:nvPr>
        </p:nvSpPr>
        <p:spPr>
          <a:xfrm>
            <a:off x="1137368" y="578871"/>
            <a:ext cx="7924088" cy="1650071"/>
          </a:xfrm>
        </p:spPr>
        <p:txBody>
          <a:bodyPr anchor="t">
            <a:normAutofit/>
          </a:bodyPr>
          <a:lstStyle/>
          <a:p>
            <a:r>
              <a:rPr lang="en-US" sz="2400" b="1" dirty="0"/>
              <a:t>Design:</a:t>
            </a:r>
          </a:p>
          <a:p>
            <a:pPr lvl="1"/>
            <a:r>
              <a:rPr lang="en-US" sz="2100" dirty="0"/>
              <a:t>Within-subjects design w/ counterbalancing</a:t>
            </a:r>
          </a:p>
          <a:p>
            <a:pPr lvl="2"/>
            <a:r>
              <a:rPr lang="en-US" sz="1500" dirty="0"/>
              <a:t>Active intervention: 30 min EI-focused motivational enhancement</a:t>
            </a:r>
          </a:p>
          <a:p>
            <a:pPr lvl="2"/>
            <a:r>
              <a:rPr lang="en-US" sz="1500" dirty="0"/>
              <a:t>Control intervention: 30-min non-EI-focused motivational enhancement</a:t>
            </a:r>
          </a:p>
        </p:txBody>
      </p:sp>
      <p:sp>
        <p:nvSpPr>
          <p:cNvPr id="24" name="Text Box 5"/>
          <p:cNvSpPr txBox="1">
            <a:spLocks noChangeArrowheads="1"/>
          </p:cNvSpPr>
          <p:nvPr/>
        </p:nvSpPr>
        <p:spPr bwMode="auto">
          <a:xfrm>
            <a:off x="4856876" y="3519654"/>
            <a:ext cx="916328" cy="793807"/>
          </a:xfrm>
          <a:prstGeom prst="rect">
            <a:avLst/>
          </a:prstGeom>
          <a:solidFill>
            <a:schemeClr val="accent1"/>
          </a:solidFill>
          <a:ln w="9525">
            <a:solidFill>
              <a:schemeClr val="tx1"/>
            </a:solidFill>
            <a:miter lim="800000"/>
            <a:headEnd/>
            <a:tailEnd/>
          </a:ln>
        </p:spPr>
        <p:txBody>
          <a:bodyPr wrap="square">
            <a:spAutoFit/>
          </a:bodyPr>
          <a:lstStyle/>
          <a:p>
            <a:pPr algn="ctr">
              <a:lnSpc>
                <a:spcPct val="90000"/>
              </a:lnSpc>
              <a:buClrTx/>
              <a:buSzTx/>
              <a:buFontTx/>
              <a:buNone/>
            </a:pPr>
            <a:r>
              <a:rPr lang="en-US" sz="1013" dirty="0"/>
              <a:t>Self- &amp; clinician-rated exposure outcomes</a:t>
            </a:r>
            <a:r>
              <a:rPr lang="en-US" sz="1013" baseline="-25000" dirty="0"/>
              <a:t>1</a:t>
            </a:r>
            <a:endParaRPr lang="en-US" baseline="-25000" dirty="0"/>
          </a:p>
        </p:txBody>
      </p:sp>
      <p:sp>
        <p:nvSpPr>
          <p:cNvPr id="4" name="Text Box 4"/>
          <p:cNvSpPr txBox="1">
            <a:spLocks noChangeArrowheads="1"/>
          </p:cNvSpPr>
          <p:nvPr/>
        </p:nvSpPr>
        <p:spPr bwMode="auto">
          <a:xfrm>
            <a:off x="1040812" y="3493603"/>
            <a:ext cx="726353" cy="466281"/>
          </a:xfrm>
          <a:prstGeom prst="rect">
            <a:avLst/>
          </a:prstGeom>
          <a:solidFill>
            <a:schemeClr val="accent2"/>
          </a:solidFill>
          <a:ln w="9525">
            <a:solidFill>
              <a:schemeClr val="tx1"/>
            </a:solidFill>
            <a:miter lim="800000"/>
            <a:headEnd/>
            <a:tailEnd/>
          </a:ln>
        </p:spPr>
        <p:txBody>
          <a:bodyPr wrap="square">
            <a:spAutoFit/>
          </a:bodyPr>
          <a:lstStyle/>
          <a:p>
            <a:pPr algn="ctr">
              <a:lnSpc>
                <a:spcPct val="90000"/>
              </a:lnSpc>
              <a:buClrTx/>
              <a:buSzTx/>
              <a:buFontTx/>
              <a:buNone/>
            </a:pPr>
            <a:r>
              <a:rPr lang="en-US" dirty="0"/>
              <a:t>Group 1</a:t>
            </a:r>
            <a:endParaRPr lang="en-US" baseline="-25000" dirty="0"/>
          </a:p>
        </p:txBody>
      </p:sp>
      <p:sp>
        <p:nvSpPr>
          <p:cNvPr id="6" name="Text Box 5"/>
          <p:cNvSpPr txBox="1">
            <a:spLocks noChangeArrowheads="1"/>
          </p:cNvSpPr>
          <p:nvPr/>
        </p:nvSpPr>
        <p:spPr bwMode="auto">
          <a:xfrm>
            <a:off x="3820433" y="3616201"/>
            <a:ext cx="810886" cy="513217"/>
          </a:xfrm>
          <a:prstGeom prst="rect">
            <a:avLst/>
          </a:prstGeom>
          <a:solidFill>
            <a:schemeClr val="accent1"/>
          </a:solidFill>
          <a:ln w="9525">
            <a:solidFill>
              <a:schemeClr val="tx1"/>
            </a:solidFill>
            <a:miter lim="800000"/>
            <a:headEnd/>
            <a:tailEnd/>
          </a:ln>
        </p:spPr>
        <p:txBody>
          <a:bodyPr wrap="square">
            <a:spAutoFit/>
          </a:bodyPr>
          <a:lstStyle/>
          <a:p>
            <a:pPr>
              <a:lnSpc>
                <a:spcPct val="90000"/>
              </a:lnSpc>
              <a:buClrTx/>
              <a:buSzTx/>
              <a:buFontTx/>
              <a:buNone/>
            </a:pPr>
            <a:r>
              <a:rPr lang="en-US" sz="1013" i="1" dirty="0"/>
              <a:t>In vivo </a:t>
            </a:r>
            <a:r>
              <a:rPr lang="en-US" sz="1013" dirty="0"/>
              <a:t>exposure session</a:t>
            </a:r>
            <a:r>
              <a:rPr lang="en-US" sz="1013" baseline="-25000" dirty="0"/>
              <a:t>1</a:t>
            </a:r>
            <a:endParaRPr lang="en-US" i="1" baseline="-25000" dirty="0"/>
          </a:p>
        </p:txBody>
      </p:sp>
      <p:sp>
        <p:nvSpPr>
          <p:cNvPr id="9" name="Text Box 8"/>
          <p:cNvSpPr txBox="1">
            <a:spLocks noChangeArrowheads="1"/>
          </p:cNvSpPr>
          <p:nvPr/>
        </p:nvSpPr>
        <p:spPr bwMode="auto">
          <a:xfrm>
            <a:off x="6014293" y="3392004"/>
            <a:ext cx="825296" cy="653256"/>
          </a:xfrm>
          <a:prstGeom prst="rect">
            <a:avLst/>
          </a:prstGeom>
          <a:solidFill>
            <a:schemeClr val="accent2"/>
          </a:solidFill>
          <a:ln w="38100">
            <a:solidFill>
              <a:srgbClr val="800000"/>
            </a:solidFill>
            <a:miter lim="800000"/>
            <a:headEnd/>
            <a:tailEnd/>
          </a:ln>
          <a:effectLst>
            <a:outerShdw blurRad="50800" dist="38100" dir="2700000" algn="tl" rotWithShape="0">
              <a:srgbClr val="000000">
                <a:alpha val="43000"/>
              </a:srgbClr>
            </a:outerShdw>
          </a:effectLst>
        </p:spPr>
        <p:txBody>
          <a:bodyPr wrap="square">
            <a:spAutoFit/>
          </a:bodyPr>
          <a:lstStyle/>
          <a:p>
            <a:pPr>
              <a:lnSpc>
                <a:spcPct val="90000"/>
              </a:lnSpc>
              <a:buClrTx/>
              <a:buSzTx/>
              <a:buFontTx/>
              <a:buNone/>
            </a:pPr>
            <a:r>
              <a:rPr lang="en-US" u="sng" dirty="0"/>
              <a:t>Control </a:t>
            </a:r>
            <a:r>
              <a:rPr lang="en-US" dirty="0"/>
              <a:t>condition</a:t>
            </a:r>
            <a:endParaRPr lang="en-US" baseline="-25000" dirty="0"/>
          </a:p>
        </p:txBody>
      </p:sp>
      <p:sp>
        <p:nvSpPr>
          <p:cNvPr id="12" name="Text Box 11"/>
          <p:cNvSpPr txBox="1">
            <a:spLocks noChangeArrowheads="1"/>
          </p:cNvSpPr>
          <p:nvPr/>
        </p:nvSpPr>
        <p:spPr bwMode="auto">
          <a:xfrm>
            <a:off x="2760380" y="3399838"/>
            <a:ext cx="840113" cy="513217"/>
          </a:xfrm>
          <a:prstGeom prst="rect">
            <a:avLst/>
          </a:prstGeom>
          <a:solidFill>
            <a:schemeClr val="accent2"/>
          </a:solidFill>
          <a:ln w="38100">
            <a:solidFill>
              <a:srgbClr val="FF0000"/>
            </a:solidFill>
            <a:miter lim="800000"/>
            <a:headEnd/>
            <a:tailEnd/>
          </a:ln>
          <a:effectLst>
            <a:outerShdw blurRad="50800" dist="38100" dir="2700000" algn="tl" rotWithShape="0">
              <a:srgbClr val="000000">
                <a:alpha val="43000"/>
              </a:srgbClr>
            </a:outerShdw>
          </a:effectLst>
        </p:spPr>
        <p:txBody>
          <a:bodyPr wrap="square">
            <a:spAutoFit/>
          </a:bodyPr>
          <a:lstStyle/>
          <a:p>
            <a:pPr>
              <a:lnSpc>
                <a:spcPct val="90000"/>
              </a:lnSpc>
              <a:buClrTx/>
              <a:buSzTx/>
              <a:buFontTx/>
              <a:buNone/>
            </a:pPr>
            <a:r>
              <a:rPr lang="en-US" sz="1013" u="sng" dirty="0"/>
              <a:t>Epistemic integrity </a:t>
            </a:r>
            <a:r>
              <a:rPr lang="en-US" sz="1013" dirty="0"/>
              <a:t>condition</a:t>
            </a:r>
            <a:endParaRPr lang="en-US" baseline="-25000" dirty="0"/>
          </a:p>
        </p:txBody>
      </p:sp>
      <p:sp>
        <p:nvSpPr>
          <p:cNvPr id="13" name="Text Box 12"/>
          <p:cNvSpPr txBox="1">
            <a:spLocks noChangeArrowheads="1"/>
          </p:cNvSpPr>
          <p:nvPr/>
        </p:nvSpPr>
        <p:spPr bwMode="auto">
          <a:xfrm>
            <a:off x="1040813" y="4309713"/>
            <a:ext cx="726354" cy="466281"/>
          </a:xfrm>
          <a:prstGeom prst="rect">
            <a:avLst/>
          </a:prstGeom>
          <a:solidFill>
            <a:schemeClr val="accent6"/>
          </a:solidFill>
          <a:ln w="9525">
            <a:solidFill>
              <a:schemeClr val="tx1"/>
            </a:solidFill>
            <a:miter lim="800000"/>
            <a:headEnd/>
            <a:tailEnd/>
          </a:ln>
        </p:spPr>
        <p:txBody>
          <a:bodyPr wrap="square">
            <a:spAutoFit/>
          </a:bodyPr>
          <a:lstStyle/>
          <a:p>
            <a:pPr algn="ctr">
              <a:lnSpc>
                <a:spcPct val="90000"/>
              </a:lnSpc>
              <a:buClrTx/>
              <a:buSzTx/>
              <a:buFontTx/>
              <a:buNone/>
            </a:pPr>
            <a:r>
              <a:rPr lang="en-US" dirty="0"/>
              <a:t>Group 2</a:t>
            </a:r>
            <a:endParaRPr lang="en-US" baseline="-25000" dirty="0"/>
          </a:p>
        </p:txBody>
      </p:sp>
      <p:sp>
        <p:nvSpPr>
          <p:cNvPr id="16" name="AutoShape 14"/>
          <p:cNvSpPr>
            <a:spLocks noChangeArrowheads="1"/>
          </p:cNvSpPr>
          <p:nvPr/>
        </p:nvSpPr>
        <p:spPr bwMode="auto">
          <a:xfrm>
            <a:off x="4652341" y="3904052"/>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18" name="Text Box 16"/>
          <p:cNvSpPr txBox="1">
            <a:spLocks noChangeArrowheads="1"/>
          </p:cNvSpPr>
          <p:nvPr/>
        </p:nvSpPr>
        <p:spPr bwMode="auto">
          <a:xfrm>
            <a:off x="5998291" y="4007889"/>
            <a:ext cx="838812" cy="1027204"/>
          </a:xfrm>
          <a:prstGeom prst="rect">
            <a:avLst/>
          </a:prstGeom>
          <a:solidFill>
            <a:schemeClr val="accent6"/>
          </a:solidFill>
          <a:ln w="38100">
            <a:solidFill>
              <a:srgbClr val="FF0000"/>
            </a:solidFill>
            <a:miter lim="800000"/>
            <a:headEnd/>
            <a:tailEnd/>
          </a:ln>
          <a:effectLst>
            <a:outerShdw blurRad="50800" dist="38100" dir="2700000" algn="tl" rotWithShape="0">
              <a:srgbClr val="000000">
                <a:alpha val="43000"/>
              </a:srgbClr>
            </a:outerShdw>
          </a:effectLst>
        </p:spPr>
        <p:txBody>
          <a:bodyPr wrap="square">
            <a:spAutoFit/>
          </a:bodyPr>
          <a:lstStyle/>
          <a:p>
            <a:pPr>
              <a:lnSpc>
                <a:spcPct val="90000"/>
              </a:lnSpc>
              <a:buClrTx/>
              <a:buSzTx/>
              <a:buFontTx/>
              <a:buNone/>
            </a:pPr>
            <a:r>
              <a:rPr lang="en-US" u="sng" dirty="0"/>
              <a:t>Epistemic integrity </a:t>
            </a:r>
            <a:r>
              <a:rPr lang="en-US" dirty="0"/>
              <a:t>condition</a:t>
            </a:r>
            <a:endParaRPr lang="en-US" baseline="-25000" dirty="0"/>
          </a:p>
        </p:txBody>
      </p:sp>
      <p:sp>
        <p:nvSpPr>
          <p:cNvPr id="21" name="Text Box 19"/>
          <p:cNvSpPr txBox="1">
            <a:spLocks noChangeArrowheads="1"/>
          </p:cNvSpPr>
          <p:nvPr/>
        </p:nvSpPr>
        <p:spPr bwMode="auto">
          <a:xfrm>
            <a:off x="2775455" y="4154783"/>
            <a:ext cx="827351" cy="653256"/>
          </a:xfrm>
          <a:prstGeom prst="rect">
            <a:avLst/>
          </a:prstGeom>
          <a:solidFill>
            <a:schemeClr val="accent6"/>
          </a:solidFill>
          <a:ln w="38100">
            <a:solidFill>
              <a:srgbClr val="800000"/>
            </a:solidFill>
            <a:miter lim="800000"/>
            <a:headEnd/>
            <a:tailEnd/>
          </a:ln>
          <a:effectLst>
            <a:outerShdw blurRad="50800" dist="38100" dir="2700000" algn="tl" rotWithShape="0">
              <a:srgbClr val="000000">
                <a:alpha val="43000"/>
              </a:srgbClr>
            </a:outerShdw>
          </a:effectLst>
        </p:spPr>
        <p:txBody>
          <a:bodyPr wrap="square">
            <a:spAutoFit/>
          </a:bodyPr>
          <a:lstStyle/>
          <a:p>
            <a:pPr>
              <a:lnSpc>
                <a:spcPct val="90000"/>
              </a:lnSpc>
              <a:buClrTx/>
              <a:buSzTx/>
              <a:buFontTx/>
              <a:buNone/>
            </a:pPr>
            <a:r>
              <a:rPr lang="en-US" u="sng" dirty="0"/>
              <a:t>Control </a:t>
            </a:r>
            <a:r>
              <a:rPr lang="en-US" dirty="0"/>
              <a:t>condition</a:t>
            </a:r>
            <a:endParaRPr lang="en-US" baseline="-25000" dirty="0"/>
          </a:p>
        </p:txBody>
      </p:sp>
      <p:sp>
        <p:nvSpPr>
          <p:cNvPr id="34" name="Text Box 5"/>
          <p:cNvSpPr txBox="1">
            <a:spLocks noChangeArrowheads="1"/>
          </p:cNvSpPr>
          <p:nvPr/>
        </p:nvSpPr>
        <p:spPr bwMode="auto">
          <a:xfrm>
            <a:off x="7083864" y="3616201"/>
            <a:ext cx="820870" cy="513217"/>
          </a:xfrm>
          <a:prstGeom prst="rect">
            <a:avLst/>
          </a:prstGeom>
          <a:solidFill>
            <a:schemeClr val="accent1"/>
          </a:solidFill>
          <a:ln w="9525">
            <a:solidFill>
              <a:schemeClr val="tx1"/>
            </a:solidFill>
            <a:miter lim="800000"/>
            <a:headEnd/>
            <a:tailEnd/>
          </a:ln>
        </p:spPr>
        <p:txBody>
          <a:bodyPr wrap="square">
            <a:spAutoFit/>
          </a:bodyPr>
          <a:lstStyle/>
          <a:p>
            <a:pPr>
              <a:lnSpc>
                <a:spcPct val="90000"/>
              </a:lnSpc>
              <a:buClrTx/>
              <a:buSzTx/>
              <a:buFontTx/>
              <a:buNone/>
            </a:pPr>
            <a:r>
              <a:rPr lang="en-US" sz="1013" i="1" dirty="0"/>
              <a:t>In vivo </a:t>
            </a:r>
            <a:r>
              <a:rPr lang="en-US" sz="1013" dirty="0"/>
              <a:t>exposure session</a:t>
            </a:r>
            <a:r>
              <a:rPr lang="en-US" sz="1013" baseline="-25000" dirty="0"/>
              <a:t>2</a:t>
            </a:r>
            <a:endParaRPr lang="en-US" i="1" baseline="-25000" dirty="0"/>
          </a:p>
        </p:txBody>
      </p:sp>
      <p:sp>
        <p:nvSpPr>
          <p:cNvPr id="36" name="Text Box 5"/>
          <p:cNvSpPr txBox="1">
            <a:spLocks noChangeArrowheads="1"/>
          </p:cNvSpPr>
          <p:nvPr/>
        </p:nvSpPr>
        <p:spPr bwMode="auto">
          <a:xfrm>
            <a:off x="8113819" y="3530678"/>
            <a:ext cx="962385" cy="653512"/>
          </a:xfrm>
          <a:prstGeom prst="rect">
            <a:avLst/>
          </a:prstGeom>
          <a:solidFill>
            <a:schemeClr val="accent1"/>
          </a:solidFill>
          <a:ln w="9525">
            <a:solidFill>
              <a:schemeClr val="tx1"/>
            </a:solidFill>
            <a:miter lim="800000"/>
            <a:headEnd/>
            <a:tailEnd/>
          </a:ln>
        </p:spPr>
        <p:txBody>
          <a:bodyPr wrap="square">
            <a:spAutoFit/>
          </a:bodyPr>
          <a:lstStyle/>
          <a:p>
            <a:pPr algn="ctr">
              <a:lnSpc>
                <a:spcPct val="90000"/>
              </a:lnSpc>
              <a:buClrTx/>
              <a:buSzTx/>
              <a:buFontTx/>
              <a:buNone/>
            </a:pPr>
            <a:r>
              <a:rPr lang="en-US" sz="1013" dirty="0"/>
              <a:t>Self- &amp; clinician-rated exposure outcomes</a:t>
            </a:r>
            <a:r>
              <a:rPr lang="en-US" sz="1013" baseline="-25000" dirty="0"/>
              <a:t>2</a:t>
            </a:r>
            <a:endParaRPr lang="en-US" baseline="-25000" dirty="0"/>
          </a:p>
        </p:txBody>
      </p:sp>
      <p:sp>
        <p:nvSpPr>
          <p:cNvPr id="40" name="Text Box 23"/>
          <p:cNvSpPr txBox="1">
            <a:spLocks noChangeArrowheads="1"/>
          </p:cNvSpPr>
          <p:nvPr/>
        </p:nvSpPr>
        <p:spPr bwMode="auto">
          <a:xfrm>
            <a:off x="5391034" y="2109536"/>
            <a:ext cx="992507"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2+ weeks</a:t>
            </a:r>
          </a:p>
        </p:txBody>
      </p:sp>
      <p:cxnSp>
        <p:nvCxnSpPr>
          <p:cNvPr id="42" name="Straight Arrow Connector 41"/>
          <p:cNvCxnSpPr>
            <a:stCxn id="40" idx="2"/>
          </p:cNvCxnSpPr>
          <p:nvPr/>
        </p:nvCxnSpPr>
        <p:spPr>
          <a:xfrm>
            <a:off x="5887288" y="2342164"/>
            <a:ext cx="0" cy="9890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 Box 23"/>
          <p:cNvSpPr txBox="1">
            <a:spLocks noChangeArrowheads="1"/>
          </p:cNvSpPr>
          <p:nvPr/>
        </p:nvSpPr>
        <p:spPr bwMode="auto">
          <a:xfrm>
            <a:off x="2813325" y="3097018"/>
            <a:ext cx="776335"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30 min</a:t>
            </a:r>
          </a:p>
        </p:txBody>
      </p:sp>
      <p:sp>
        <p:nvSpPr>
          <p:cNvPr id="53" name="Text Box 23"/>
          <p:cNvSpPr txBox="1">
            <a:spLocks noChangeArrowheads="1"/>
          </p:cNvSpPr>
          <p:nvPr/>
        </p:nvSpPr>
        <p:spPr bwMode="auto">
          <a:xfrm>
            <a:off x="3821098" y="3363836"/>
            <a:ext cx="732793"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1 </a:t>
            </a:r>
            <a:r>
              <a:rPr lang="en-US" sz="1013" dirty="0" err="1"/>
              <a:t>hr</a:t>
            </a:r>
            <a:endParaRPr lang="en-US" sz="1013" dirty="0"/>
          </a:p>
        </p:txBody>
      </p:sp>
      <p:sp>
        <p:nvSpPr>
          <p:cNvPr id="55" name="Text Box 23"/>
          <p:cNvSpPr txBox="1">
            <a:spLocks noChangeArrowheads="1"/>
          </p:cNvSpPr>
          <p:nvPr/>
        </p:nvSpPr>
        <p:spPr bwMode="auto">
          <a:xfrm>
            <a:off x="4932401" y="3264126"/>
            <a:ext cx="713641"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5 min</a:t>
            </a:r>
          </a:p>
        </p:txBody>
      </p:sp>
      <p:sp>
        <p:nvSpPr>
          <p:cNvPr id="59" name="Text Box 5"/>
          <p:cNvSpPr txBox="1">
            <a:spLocks noChangeArrowheads="1"/>
          </p:cNvSpPr>
          <p:nvPr/>
        </p:nvSpPr>
        <p:spPr bwMode="auto">
          <a:xfrm>
            <a:off x="1789982" y="3803175"/>
            <a:ext cx="741458" cy="372923"/>
          </a:xfrm>
          <a:prstGeom prst="rect">
            <a:avLst/>
          </a:prstGeom>
          <a:solidFill>
            <a:schemeClr val="accent1"/>
          </a:solidFill>
          <a:ln w="9525">
            <a:solidFill>
              <a:schemeClr val="tx1"/>
            </a:solidFill>
            <a:miter lim="800000"/>
            <a:headEnd/>
            <a:tailEnd/>
          </a:ln>
        </p:spPr>
        <p:txBody>
          <a:bodyPr wrap="square">
            <a:spAutoFit/>
          </a:bodyPr>
          <a:lstStyle/>
          <a:p>
            <a:pPr>
              <a:lnSpc>
                <a:spcPct val="90000"/>
              </a:lnSpc>
              <a:buClrTx/>
              <a:buSzTx/>
              <a:buFontTx/>
              <a:buNone/>
            </a:pPr>
            <a:r>
              <a:rPr lang="en-US" sz="1013" dirty="0"/>
              <a:t>Baseline </a:t>
            </a:r>
            <a:r>
              <a:rPr lang="en-US" sz="1013" dirty="0" err="1"/>
              <a:t>assesst</a:t>
            </a:r>
            <a:endParaRPr lang="en-US" baseline="-25000" dirty="0"/>
          </a:p>
        </p:txBody>
      </p:sp>
      <p:sp>
        <p:nvSpPr>
          <p:cNvPr id="60" name="AutoShape 7"/>
          <p:cNvSpPr>
            <a:spLocks noChangeArrowheads="1"/>
          </p:cNvSpPr>
          <p:nvPr/>
        </p:nvSpPr>
        <p:spPr bwMode="auto">
          <a:xfrm rot="1800000">
            <a:off x="6896070" y="3676923"/>
            <a:ext cx="171450" cy="171450"/>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61" name="AutoShape 7"/>
          <p:cNvSpPr>
            <a:spLocks noChangeArrowheads="1"/>
          </p:cNvSpPr>
          <p:nvPr/>
        </p:nvSpPr>
        <p:spPr bwMode="auto">
          <a:xfrm rot="-1800000">
            <a:off x="6890495" y="4071933"/>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68" name="AutoShape 7"/>
          <p:cNvSpPr>
            <a:spLocks noChangeArrowheads="1"/>
          </p:cNvSpPr>
          <p:nvPr/>
        </p:nvSpPr>
        <p:spPr bwMode="auto">
          <a:xfrm rot="1800000">
            <a:off x="5798439" y="4207839"/>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69" name="AutoShape 7"/>
          <p:cNvSpPr>
            <a:spLocks noChangeArrowheads="1"/>
          </p:cNvSpPr>
          <p:nvPr/>
        </p:nvSpPr>
        <p:spPr bwMode="auto">
          <a:xfrm rot="-1800000">
            <a:off x="5806440" y="3614370"/>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71" name="AutoShape 14"/>
          <p:cNvSpPr>
            <a:spLocks noChangeArrowheads="1"/>
          </p:cNvSpPr>
          <p:nvPr/>
        </p:nvSpPr>
        <p:spPr bwMode="auto">
          <a:xfrm>
            <a:off x="7927380" y="3921225"/>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72" name="AutoShape 7"/>
          <p:cNvSpPr>
            <a:spLocks noChangeArrowheads="1"/>
          </p:cNvSpPr>
          <p:nvPr/>
        </p:nvSpPr>
        <p:spPr bwMode="auto">
          <a:xfrm rot="1800000">
            <a:off x="3641208" y="3710212"/>
            <a:ext cx="171450" cy="171450"/>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73" name="AutoShape 7"/>
          <p:cNvSpPr>
            <a:spLocks noChangeArrowheads="1"/>
          </p:cNvSpPr>
          <p:nvPr/>
        </p:nvSpPr>
        <p:spPr bwMode="auto">
          <a:xfrm rot="-1800000">
            <a:off x="3635633" y="4105221"/>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76" name="AutoShape 7"/>
          <p:cNvSpPr>
            <a:spLocks noChangeArrowheads="1"/>
          </p:cNvSpPr>
          <p:nvPr/>
        </p:nvSpPr>
        <p:spPr bwMode="auto">
          <a:xfrm rot="1800000">
            <a:off x="2554469" y="4264668"/>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77" name="AutoShape 7"/>
          <p:cNvSpPr>
            <a:spLocks noChangeArrowheads="1"/>
          </p:cNvSpPr>
          <p:nvPr/>
        </p:nvSpPr>
        <p:spPr bwMode="auto">
          <a:xfrm rot="-1800000">
            <a:off x="2555612" y="3671200"/>
            <a:ext cx="173496" cy="173329"/>
          </a:xfrm>
          <a:prstGeom prst="rightArrow">
            <a:avLst>
              <a:gd name="adj1" fmla="val 50000"/>
              <a:gd name="adj2" fmla="val 25000"/>
            </a:avLst>
          </a:prstGeom>
          <a:noFill/>
          <a:ln w="38100">
            <a:solidFill>
              <a:schemeClr val="tx1"/>
            </a:solidFill>
            <a:miter lim="800000"/>
            <a:headEnd/>
            <a:tailEnd/>
          </a:ln>
        </p:spPr>
        <p:txBody>
          <a:bodyPr wrap="none" anchor="ctr"/>
          <a:lstStyle/>
          <a:p>
            <a:endParaRPr lang="en-US" sz="1013"/>
          </a:p>
        </p:txBody>
      </p:sp>
      <p:sp>
        <p:nvSpPr>
          <p:cNvPr id="78" name="Text Box 23"/>
          <p:cNvSpPr txBox="1">
            <a:spLocks noChangeArrowheads="1"/>
          </p:cNvSpPr>
          <p:nvPr/>
        </p:nvSpPr>
        <p:spPr bwMode="auto">
          <a:xfrm>
            <a:off x="1866996" y="3524617"/>
            <a:ext cx="607600"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1 </a:t>
            </a:r>
            <a:r>
              <a:rPr lang="en-US" sz="1013" dirty="0" err="1"/>
              <a:t>hr</a:t>
            </a:r>
            <a:endParaRPr lang="en-US" sz="1013" dirty="0"/>
          </a:p>
        </p:txBody>
      </p:sp>
      <p:sp>
        <p:nvSpPr>
          <p:cNvPr id="80" name="Text Box 23"/>
          <p:cNvSpPr txBox="1">
            <a:spLocks noChangeArrowheads="1"/>
          </p:cNvSpPr>
          <p:nvPr/>
        </p:nvSpPr>
        <p:spPr bwMode="auto">
          <a:xfrm>
            <a:off x="6077720" y="3097018"/>
            <a:ext cx="830936"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30 min</a:t>
            </a:r>
          </a:p>
        </p:txBody>
      </p:sp>
      <p:sp>
        <p:nvSpPr>
          <p:cNvPr id="81" name="Text Box 23"/>
          <p:cNvSpPr txBox="1">
            <a:spLocks noChangeArrowheads="1"/>
          </p:cNvSpPr>
          <p:nvPr/>
        </p:nvSpPr>
        <p:spPr bwMode="auto">
          <a:xfrm>
            <a:off x="7121044" y="3363836"/>
            <a:ext cx="732793"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1 </a:t>
            </a:r>
            <a:r>
              <a:rPr lang="en-US" sz="1013" dirty="0" err="1"/>
              <a:t>hr</a:t>
            </a:r>
            <a:endParaRPr lang="en-US" sz="1013" dirty="0"/>
          </a:p>
        </p:txBody>
      </p:sp>
      <p:sp>
        <p:nvSpPr>
          <p:cNvPr id="82" name="Text Box 23"/>
          <p:cNvSpPr txBox="1">
            <a:spLocks noChangeArrowheads="1"/>
          </p:cNvSpPr>
          <p:nvPr/>
        </p:nvSpPr>
        <p:spPr bwMode="auto">
          <a:xfrm>
            <a:off x="8212737" y="3264126"/>
            <a:ext cx="713641" cy="232628"/>
          </a:xfrm>
          <a:prstGeom prst="rect">
            <a:avLst/>
          </a:prstGeom>
          <a:noFill/>
          <a:ln w="9525">
            <a:noFill/>
            <a:miter lim="800000"/>
            <a:headEnd/>
            <a:tailEnd/>
          </a:ln>
        </p:spPr>
        <p:txBody>
          <a:bodyPr wrap="square">
            <a:spAutoFit/>
          </a:bodyPr>
          <a:lstStyle/>
          <a:p>
            <a:pPr algn="ctr">
              <a:lnSpc>
                <a:spcPct val="90000"/>
              </a:lnSpc>
              <a:buClrTx/>
              <a:buSzTx/>
              <a:buFontTx/>
              <a:buNone/>
            </a:pPr>
            <a:r>
              <a:rPr lang="en-US" sz="1013" dirty="0"/>
              <a:t>5 min</a:t>
            </a:r>
          </a:p>
        </p:txBody>
      </p:sp>
      <p:sp>
        <p:nvSpPr>
          <p:cNvPr id="84" name="Left Bracket 83"/>
          <p:cNvSpPr/>
          <p:nvPr/>
        </p:nvSpPr>
        <p:spPr>
          <a:xfrm rot="5400000">
            <a:off x="4128200" y="1493095"/>
            <a:ext cx="202965" cy="283271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86" name="TextBox 85"/>
          <p:cNvSpPr txBox="1"/>
          <p:nvPr/>
        </p:nvSpPr>
        <p:spPr>
          <a:xfrm>
            <a:off x="3882392" y="2489406"/>
            <a:ext cx="649057" cy="248209"/>
          </a:xfrm>
          <a:prstGeom prst="rect">
            <a:avLst/>
          </a:prstGeom>
          <a:noFill/>
          <a:ln>
            <a:solidFill>
              <a:schemeClr val="tx1"/>
            </a:solidFill>
          </a:ln>
        </p:spPr>
        <p:txBody>
          <a:bodyPr wrap="square" rtlCol="0">
            <a:spAutoFit/>
          </a:bodyPr>
          <a:lstStyle/>
          <a:p>
            <a:pPr algn="ctr"/>
            <a:r>
              <a:rPr lang="en-US" sz="1013" dirty="0"/>
              <a:t>Visit 1</a:t>
            </a:r>
          </a:p>
        </p:txBody>
      </p:sp>
      <p:sp>
        <p:nvSpPr>
          <p:cNvPr id="87" name="Left Bracket 86"/>
          <p:cNvSpPr/>
          <p:nvPr/>
        </p:nvSpPr>
        <p:spPr>
          <a:xfrm rot="5400000">
            <a:off x="7382002" y="1491264"/>
            <a:ext cx="237754" cy="287116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88" name="TextBox 87"/>
          <p:cNvSpPr txBox="1"/>
          <p:nvPr/>
        </p:nvSpPr>
        <p:spPr>
          <a:xfrm>
            <a:off x="7215640" y="2489406"/>
            <a:ext cx="590191" cy="248209"/>
          </a:xfrm>
          <a:prstGeom prst="rect">
            <a:avLst/>
          </a:prstGeom>
          <a:noFill/>
          <a:ln>
            <a:solidFill>
              <a:schemeClr val="tx1"/>
            </a:solidFill>
          </a:ln>
        </p:spPr>
        <p:txBody>
          <a:bodyPr wrap="square" rtlCol="0">
            <a:spAutoFit/>
          </a:bodyPr>
          <a:lstStyle/>
          <a:p>
            <a:pPr algn="ctr"/>
            <a:r>
              <a:rPr lang="en-US" sz="1013" dirty="0"/>
              <a:t>Visit 2</a:t>
            </a:r>
          </a:p>
        </p:txBody>
      </p:sp>
    </p:spTree>
    <p:extLst>
      <p:ext uri="{BB962C8B-B14F-4D97-AF65-F5344CB8AC3E}">
        <p14:creationId xmlns:p14="http://schemas.microsoft.com/office/powerpoint/2010/main" val="2058864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30256"/>
            <a:ext cx="7514035" cy="960120"/>
          </a:xfrm>
        </p:spPr>
        <p:txBody>
          <a:bodyPr/>
          <a:lstStyle/>
          <a:p>
            <a:r>
              <a:rPr lang="en-US" dirty="0"/>
              <a:t>Pilot intervention study</a:t>
            </a:r>
          </a:p>
        </p:txBody>
      </p:sp>
      <p:sp>
        <p:nvSpPr>
          <p:cNvPr id="3" name="Content Placeholder 2"/>
          <p:cNvSpPr>
            <a:spLocks noGrp="1"/>
          </p:cNvSpPr>
          <p:nvPr>
            <p:ph idx="1"/>
          </p:nvPr>
        </p:nvSpPr>
        <p:spPr>
          <a:xfrm>
            <a:off x="1113232" y="915382"/>
            <a:ext cx="8030768" cy="4228118"/>
          </a:xfrm>
        </p:spPr>
        <p:txBody>
          <a:bodyPr anchor="t">
            <a:normAutofit/>
          </a:bodyPr>
          <a:lstStyle/>
          <a:p>
            <a:r>
              <a:rPr lang="en-US" sz="2400" b="1" dirty="0"/>
              <a:t>Hypotheses: </a:t>
            </a:r>
          </a:p>
          <a:p>
            <a:pPr lvl="1"/>
            <a:r>
              <a:rPr lang="en-US" sz="1800" dirty="0"/>
              <a:t>Pt’s will tolerate EI intervention as well as control intervention, &amp; will report finding it helpful</a:t>
            </a:r>
          </a:p>
          <a:p>
            <a:pPr lvl="1"/>
            <a:r>
              <a:rPr lang="en-US" sz="1800" dirty="0"/>
              <a:t>EI intervention will lead to better self- and clinician-adherence, persistence, and willingness to contact uncomfortable emotions during </a:t>
            </a:r>
            <a:r>
              <a:rPr lang="en-US" sz="1800" i="1" dirty="0"/>
              <a:t>in vivo </a:t>
            </a:r>
            <a:r>
              <a:rPr lang="en-US" sz="1800" dirty="0"/>
              <a:t>exposure, compared to control intervention</a:t>
            </a:r>
          </a:p>
          <a:p>
            <a:pPr lvl="1"/>
            <a:r>
              <a:rPr lang="en-US" sz="1800" dirty="0"/>
              <a:t>Pt’s will show greater between-session </a:t>
            </a:r>
            <a:r>
              <a:rPr lang="en-US" sz="1800" dirty="0" err="1"/>
              <a:t>tx</a:t>
            </a:r>
            <a:r>
              <a:rPr lang="en-US" sz="1800" dirty="0"/>
              <a:t> adherence (indexed by homework completion) following EI intervention, compared to control intervention</a:t>
            </a:r>
          </a:p>
        </p:txBody>
      </p:sp>
    </p:spTree>
    <p:extLst>
      <p:ext uri="{BB962C8B-B14F-4D97-AF65-F5344CB8AC3E}">
        <p14:creationId xmlns:p14="http://schemas.microsoft.com/office/powerpoint/2010/main" val="52644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96F52EA-F221-8F48-A3C6-671B2315974D}"/>
              </a:ext>
            </a:extLst>
          </p:cNvPr>
          <p:cNvSpPr txBox="1">
            <a:spLocks/>
          </p:cNvSpPr>
          <p:nvPr/>
        </p:nvSpPr>
        <p:spPr>
          <a:xfrm>
            <a:off x="1031383" y="1497591"/>
            <a:ext cx="8013414" cy="4005695"/>
          </a:xfrm>
          <a:prstGeom prst="rect">
            <a:avLst/>
          </a:prstGeom>
        </p:spPr>
        <p:txBody>
          <a:bodyPr vert="horz" lIns="68580" tIns="34290" rIns="68580" bIns="3429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spcBef>
                <a:spcPts val="225"/>
              </a:spcBef>
            </a:pPr>
            <a:r>
              <a:rPr lang="en-US" sz="2100" dirty="0"/>
              <a:t>Epistemic integrity = </a:t>
            </a:r>
            <a:r>
              <a:rPr lang="en-US" sz="2100" b="1" dirty="0"/>
              <a:t>the virtue of intentionally pursuing awareness of reality, to the best of one’s ability, even when it is painful and/or hard.</a:t>
            </a:r>
          </a:p>
          <a:p>
            <a:pPr marL="557213" lvl="2">
              <a:spcBef>
                <a:spcPts val="225"/>
              </a:spcBef>
            </a:pPr>
            <a:r>
              <a:rPr lang="en-US" dirty="0"/>
              <a:t>I.e., being </a:t>
            </a:r>
            <a:r>
              <a:rPr lang="en-US" i="1" dirty="0"/>
              <a:t>actively honest </a:t>
            </a:r>
            <a:r>
              <a:rPr lang="en-US" dirty="0"/>
              <a:t>with oneself</a:t>
            </a:r>
          </a:p>
          <a:p>
            <a:pPr marL="557213" lvl="2">
              <a:spcBef>
                <a:spcPts val="225"/>
              </a:spcBef>
            </a:pPr>
            <a:r>
              <a:rPr lang="en-US" dirty="0"/>
              <a:t>Applies to external AND internal reality (e.g., consequences of problem behavior; current thoughts &amp; emotional states; </a:t>
            </a:r>
            <a:r>
              <a:rPr lang="en-US" dirty="0" err="1"/>
              <a:t>etc</a:t>
            </a:r>
            <a:r>
              <a:rPr lang="en-US" dirty="0"/>
              <a:t>)</a:t>
            </a:r>
          </a:p>
        </p:txBody>
      </p:sp>
      <p:sp>
        <p:nvSpPr>
          <p:cNvPr id="5" name="Title 1">
            <a:extLst>
              <a:ext uri="{FF2B5EF4-FFF2-40B4-BE49-F238E27FC236}">
                <a16:creationId xmlns:a16="http://schemas.microsoft.com/office/drawing/2014/main" id="{82E6E030-D26E-A549-87B2-84C2BB7E79AA}"/>
              </a:ext>
            </a:extLst>
          </p:cNvPr>
          <p:cNvSpPr txBox="1">
            <a:spLocks/>
          </p:cNvSpPr>
          <p:nvPr/>
        </p:nvSpPr>
        <p:spPr>
          <a:xfrm>
            <a:off x="1902124" y="-900"/>
            <a:ext cx="6100840" cy="880475"/>
          </a:xfrm>
          <a:prstGeom prst="rect">
            <a:avLst/>
          </a:prstGeom>
          <a:effectLst/>
        </p:spPr>
        <p:txBody>
          <a:bodyPr vert="horz" lIns="68580" tIns="34290" rIns="68580" bIns="3429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3000" dirty="0"/>
            </a:br>
            <a:r>
              <a:rPr lang="en-US" sz="3000" dirty="0"/>
              <a:t>Our proposal: </a:t>
            </a:r>
          </a:p>
          <a:p>
            <a:r>
              <a:rPr lang="en-US" sz="3000" i="1" dirty="0"/>
              <a:t>Epistemic Integrity </a:t>
            </a:r>
            <a:r>
              <a:rPr lang="en-US" sz="3000" dirty="0"/>
              <a:t>as foundation for autonomy</a:t>
            </a:r>
            <a:endParaRPr lang="en-US" sz="3000" i="1" dirty="0"/>
          </a:p>
        </p:txBody>
      </p:sp>
      <p:pic>
        <p:nvPicPr>
          <p:cNvPr id="6" name="Picture 5">
            <a:extLst>
              <a:ext uri="{FF2B5EF4-FFF2-40B4-BE49-F238E27FC236}">
                <a16:creationId xmlns:a16="http://schemas.microsoft.com/office/drawing/2014/main" id="{1DA93782-7F5B-CA4F-86BB-E31D25DAAE31}"/>
              </a:ext>
            </a:extLst>
          </p:cNvPr>
          <p:cNvPicPr>
            <a:picLocks noChangeAspect="1"/>
          </p:cNvPicPr>
          <p:nvPr/>
        </p:nvPicPr>
        <p:blipFill rotWithShape="1">
          <a:blip r:embed="rId2"/>
          <a:srcRect r="18795"/>
          <a:stretch/>
        </p:blipFill>
        <p:spPr>
          <a:xfrm>
            <a:off x="7795932" y="3373770"/>
            <a:ext cx="1341345" cy="1032383"/>
          </a:xfrm>
          <a:prstGeom prst="rect">
            <a:avLst/>
          </a:prstGeom>
        </p:spPr>
      </p:pic>
      <p:pic>
        <p:nvPicPr>
          <p:cNvPr id="7" name="Picture 6">
            <a:extLst>
              <a:ext uri="{FF2B5EF4-FFF2-40B4-BE49-F238E27FC236}">
                <a16:creationId xmlns:a16="http://schemas.microsoft.com/office/drawing/2014/main" id="{854531FD-8FD1-F542-A654-92BB46CC7CD9}"/>
              </a:ext>
            </a:extLst>
          </p:cNvPr>
          <p:cNvPicPr>
            <a:picLocks noChangeAspect="1"/>
          </p:cNvPicPr>
          <p:nvPr/>
        </p:nvPicPr>
        <p:blipFill rotWithShape="1">
          <a:blip r:embed="rId3"/>
          <a:srcRect l="6345" r="12450"/>
          <a:stretch/>
        </p:blipFill>
        <p:spPr>
          <a:xfrm>
            <a:off x="7795932" y="4223050"/>
            <a:ext cx="1341346" cy="929144"/>
          </a:xfrm>
          <a:prstGeom prst="rect">
            <a:avLst/>
          </a:prstGeom>
        </p:spPr>
      </p:pic>
      <p:pic>
        <p:nvPicPr>
          <p:cNvPr id="8" name="Picture 7">
            <a:extLst>
              <a:ext uri="{FF2B5EF4-FFF2-40B4-BE49-F238E27FC236}">
                <a16:creationId xmlns:a16="http://schemas.microsoft.com/office/drawing/2014/main" id="{7721D2D4-7990-804C-8F42-99CDD47050D7}"/>
              </a:ext>
            </a:extLst>
          </p:cNvPr>
          <p:cNvPicPr>
            <a:picLocks noChangeAspect="1"/>
          </p:cNvPicPr>
          <p:nvPr/>
        </p:nvPicPr>
        <p:blipFill rotWithShape="1">
          <a:blip r:embed="rId4"/>
          <a:srcRect l="42016"/>
          <a:stretch/>
        </p:blipFill>
        <p:spPr>
          <a:xfrm>
            <a:off x="6837827" y="4089316"/>
            <a:ext cx="958104" cy="1062878"/>
          </a:xfrm>
          <a:prstGeom prst="rect">
            <a:avLst/>
          </a:prstGeom>
        </p:spPr>
      </p:pic>
      <p:pic>
        <p:nvPicPr>
          <p:cNvPr id="9" name="Picture 8">
            <a:extLst>
              <a:ext uri="{FF2B5EF4-FFF2-40B4-BE49-F238E27FC236}">
                <a16:creationId xmlns:a16="http://schemas.microsoft.com/office/drawing/2014/main" id="{A1F16AE8-ECC1-9F47-B11D-8C2775992094}"/>
              </a:ext>
            </a:extLst>
          </p:cNvPr>
          <p:cNvPicPr>
            <a:picLocks noChangeAspect="1"/>
          </p:cNvPicPr>
          <p:nvPr/>
        </p:nvPicPr>
        <p:blipFill>
          <a:blip r:embed="rId5"/>
          <a:stretch>
            <a:fillRect/>
          </a:stretch>
        </p:blipFill>
        <p:spPr>
          <a:xfrm>
            <a:off x="6837828" y="3370738"/>
            <a:ext cx="958103" cy="718578"/>
          </a:xfrm>
          <a:prstGeom prst="rect">
            <a:avLst/>
          </a:prstGeom>
        </p:spPr>
      </p:pic>
    </p:spTree>
    <p:extLst>
      <p:ext uri="{BB962C8B-B14F-4D97-AF65-F5344CB8AC3E}">
        <p14:creationId xmlns:p14="http://schemas.microsoft.com/office/powerpoint/2010/main" val="293961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3" y="-163841"/>
            <a:ext cx="7514035" cy="960120"/>
          </a:xfrm>
        </p:spPr>
        <p:txBody>
          <a:bodyPr/>
          <a:lstStyle/>
          <a:p>
            <a:r>
              <a:rPr lang="en-US" dirty="0"/>
              <a:t>Pilot intervention study</a:t>
            </a:r>
          </a:p>
        </p:txBody>
      </p:sp>
      <p:sp>
        <p:nvSpPr>
          <p:cNvPr id="3" name="Content Placeholder 2"/>
          <p:cNvSpPr>
            <a:spLocks noGrp="1"/>
          </p:cNvSpPr>
          <p:nvPr>
            <p:ph idx="1"/>
          </p:nvPr>
        </p:nvSpPr>
        <p:spPr>
          <a:xfrm>
            <a:off x="1268083" y="699975"/>
            <a:ext cx="7875917" cy="4572923"/>
          </a:xfrm>
        </p:spPr>
        <p:txBody>
          <a:bodyPr anchor="t">
            <a:noAutofit/>
          </a:bodyPr>
          <a:lstStyle/>
          <a:p>
            <a:pPr marL="77153" indent="-77153">
              <a:spcBef>
                <a:spcPts val="954"/>
              </a:spcBef>
              <a:spcAft>
                <a:spcPts val="0"/>
              </a:spcAft>
            </a:pPr>
            <a:r>
              <a:rPr lang="en-US" sz="1200" b="1" dirty="0"/>
              <a:t>Qualitative responses so far (for EI intervention):</a:t>
            </a:r>
          </a:p>
          <a:p>
            <a:pPr marL="77153" indent="-77153">
              <a:spcBef>
                <a:spcPts val="954"/>
              </a:spcBef>
              <a:spcAft>
                <a:spcPts val="0"/>
              </a:spcAft>
            </a:pPr>
            <a:r>
              <a:rPr lang="en-US" sz="1200" dirty="0"/>
              <a:t>“I really found the advice about the importance of being honest with yourself helpful. I had some homework that I did not fully complete and I will often just claim to have completed something even if I haven’t because I want to show the appearance of making progress. This discussion made me think hard about the difference between actually accomplishing something vs. just appearing to accomplish something.”</a:t>
            </a:r>
          </a:p>
          <a:p>
            <a:pPr marL="77153" indent="-77153">
              <a:spcBef>
                <a:spcPts val="954"/>
              </a:spcBef>
              <a:spcAft>
                <a:spcPts val="0"/>
              </a:spcAft>
            </a:pPr>
            <a:r>
              <a:rPr lang="en-US" sz="1200" dirty="0"/>
              <a:t>“I think it was helpful for me to find an example of when I struggled with doing something that made me uncomfortable, but did it anyway. Remembering how that felt, to get through the experience that I didn't want to do, should be helpful for me to encourage and motivate myself to work through the exposures that I'm doing now. And also to recognize the excuses that I made and to challenge them.”</a:t>
            </a:r>
          </a:p>
          <a:p>
            <a:pPr marL="77153" indent="-77153">
              <a:spcBef>
                <a:spcPts val="954"/>
              </a:spcBef>
              <a:spcAft>
                <a:spcPts val="0"/>
              </a:spcAft>
            </a:pPr>
            <a:r>
              <a:rPr lang="en-US" sz="1200" dirty="0"/>
              <a:t>“I thought it was helpful to speak about the importance of recognizing passive avoidance when completing exposure tasks. While I knew [my therapist] and I were going to discuss it anyway and I have always been pretty cognizant of it, it was great to hear it an additional time to keep it at the forefront of my mind.”</a:t>
            </a:r>
          </a:p>
          <a:p>
            <a:pPr marL="77153" indent="-77153">
              <a:spcBef>
                <a:spcPts val="954"/>
              </a:spcBef>
              <a:spcAft>
                <a:spcPts val="0"/>
              </a:spcAft>
            </a:pPr>
            <a:r>
              <a:rPr lang="en-US" sz="1200" dirty="0"/>
              <a:t>“I think that using personal honesty when it comes to pushing as hard as possible in completing exposures can be an effective motivator. The effectiveness could vary depending on the difficulty of the exposure at hand and if there are any distractions that are diverting focus.”</a:t>
            </a:r>
          </a:p>
          <a:p>
            <a:pPr marL="77153" indent="-77153">
              <a:spcBef>
                <a:spcPts val="954"/>
              </a:spcBef>
              <a:spcAft>
                <a:spcPts val="0"/>
              </a:spcAft>
            </a:pPr>
            <a:r>
              <a:rPr lang="en-US" sz="1200" dirty="0"/>
              <a:t>“I think the discussion before the session made a positive contribution to my progress and efforts by giving me a novel and very concrete focus, and a way to put my motivation in visual terms. The more solid it seems, the quicker I can conjure things up, so to that end it was good.”</a:t>
            </a:r>
          </a:p>
        </p:txBody>
      </p:sp>
      <p:pic>
        <p:nvPicPr>
          <p:cNvPr id="4" name="Picture 3"/>
          <p:cNvPicPr>
            <a:picLocks noChangeAspect="1"/>
          </p:cNvPicPr>
          <p:nvPr/>
        </p:nvPicPr>
        <p:blipFill>
          <a:blip r:embed="rId3"/>
          <a:stretch>
            <a:fillRect/>
          </a:stretch>
        </p:blipFill>
        <p:spPr>
          <a:xfrm>
            <a:off x="7983748" y="30256"/>
            <a:ext cx="1160252" cy="774791"/>
          </a:xfrm>
          <a:prstGeom prst="rect">
            <a:avLst/>
          </a:prstGeom>
        </p:spPr>
      </p:pic>
      <p:sp>
        <p:nvSpPr>
          <p:cNvPr id="5" name="Action Button: Home 4">
            <a:hlinkClick r:id="rId4" action="ppaction://hlinksldjump" highlightClick="1"/>
            <a:extLst>
              <a:ext uri="{FF2B5EF4-FFF2-40B4-BE49-F238E27FC236}">
                <a16:creationId xmlns:a16="http://schemas.microsoft.com/office/drawing/2014/main" id="{3C0B5AE7-E6BE-0C45-8D83-51C5DB4FDB80}"/>
              </a:ext>
            </a:extLst>
          </p:cNvPr>
          <p:cNvSpPr/>
          <p:nvPr/>
        </p:nvSpPr>
        <p:spPr>
          <a:xfrm>
            <a:off x="8595102" y="460754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4404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2" y="-275811"/>
            <a:ext cx="7514035" cy="1314449"/>
          </a:xfrm>
        </p:spPr>
        <p:txBody>
          <a:bodyPr/>
          <a:lstStyle/>
          <a:p>
            <a:r>
              <a:rPr lang="en-US" dirty="0"/>
              <a:t>Future directions</a:t>
            </a:r>
          </a:p>
        </p:txBody>
      </p:sp>
      <p:sp>
        <p:nvSpPr>
          <p:cNvPr id="3" name="Content Placeholder 2"/>
          <p:cNvSpPr>
            <a:spLocks noGrp="1"/>
          </p:cNvSpPr>
          <p:nvPr>
            <p:ph idx="1"/>
          </p:nvPr>
        </p:nvSpPr>
        <p:spPr>
          <a:xfrm>
            <a:off x="1268705" y="755758"/>
            <a:ext cx="7914115" cy="4135419"/>
          </a:xfrm>
        </p:spPr>
        <p:txBody>
          <a:bodyPr anchor="t">
            <a:normAutofit fontScale="77500" lnSpcReduction="20000"/>
          </a:bodyPr>
          <a:lstStyle/>
          <a:p>
            <a:r>
              <a:rPr lang="en-US" sz="1950" dirty="0"/>
              <a:t>Develop &amp; validate new measures of epistemic integrity</a:t>
            </a:r>
          </a:p>
          <a:p>
            <a:pPr lvl="1"/>
            <a:r>
              <a:rPr lang="en-US" dirty="0"/>
              <a:t>Explicit self-report, implicit association/priming, performance-based measures</a:t>
            </a:r>
          </a:p>
          <a:p>
            <a:pPr lvl="1"/>
            <a:r>
              <a:rPr lang="en-US" dirty="0"/>
              <a:t>Convergent &amp; discriminant validity w/ respect to rational thinking, experiential avoidance, tolerance of uncertainty, intellectual humility, need for cognition, </a:t>
            </a:r>
            <a:r>
              <a:rPr lang="en-US" dirty="0" err="1"/>
              <a:t>etc</a:t>
            </a:r>
            <a:endParaRPr lang="en-US" dirty="0"/>
          </a:p>
          <a:p>
            <a:pPr lvl="1"/>
            <a:r>
              <a:rPr lang="en-US" dirty="0"/>
              <a:t>Neural/biological correlates? Potential for individualized neurofeedback?</a:t>
            </a:r>
          </a:p>
          <a:p>
            <a:pPr lvl="1"/>
            <a:r>
              <a:rPr lang="en-US" dirty="0"/>
              <a:t>Incremental validity w/ respect to predicting functional and psychological outcomes</a:t>
            </a:r>
          </a:p>
          <a:p>
            <a:r>
              <a:rPr lang="en-US" sz="1950" dirty="0"/>
              <a:t>Test epistemic integrity (measured &amp; manipulated) as a moderator of heritability </a:t>
            </a:r>
          </a:p>
          <a:p>
            <a:r>
              <a:rPr lang="en-US" sz="1950" dirty="0"/>
              <a:t>Test how epistemic integrity interacts with I.Q. / cognitive resources to predict outcomes (I.Q. as a weapon ”for good or ill”?)</a:t>
            </a:r>
          </a:p>
          <a:p>
            <a:r>
              <a:rPr lang="en-US" sz="1950" dirty="0"/>
              <a:t>Further develop &amp; test interdisciplinary theoretical framework &amp; corresponding treatment approach for enhancing epistemic integrity, across varying populations &amp; contexts</a:t>
            </a:r>
          </a:p>
          <a:p>
            <a:pPr lvl="1"/>
            <a:r>
              <a:rPr lang="en-US" sz="1650" dirty="0"/>
              <a:t>Test how epistemic integrity interacts w/ individual differences in personality &amp; symptom profiles (e.g., internalizing vs externalizing </a:t>
            </a:r>
            <a:r>
              <a:rPr lang="en-US" sz="1650" dirty="0" err="1"/>
              <a:t>sxs</a:t>
            </a:r>
            <a:r>
              <a:rPr lang="en-US" sz="1650" dirty="0"/>
              <a:t>, high vs low reward sensitivity, </a:t>
            </a:r>
            <a:r>
              <a:rPr lang="en-US" sz="1650" dirty="0" err="1"/>
              <a:t>etc</a:t>
            </a:r>
            <a:r>
              <a:rPr lang="en-US" sz="1650" dirty="0"/>
              <a:t>)</a:t>
            </a:r>
          </a:p>
          <a:p>
            <a:pPr lvl="2"/>
            <a:r>
              <a:rPr lang="en-US" sz="1650" dirty="0"/>
              <a:t>Implications for treatment tailoring?</a:t>
            </a:r>
          </a:p>
          <a:p>
            <a:r>
              <a:rPr lang="en-US" sz="1950" i="1" dirty="0"/>
              <a:t>Other ideas?</a:t>
            </a:r>
          </a:p>
        </p:txBody>
      </p:sp>
      <p:sp>
        <p:nvSpPr>
          <p:cNvPr id="4" name="TextBox 3"/>
          <p:cNvSpPr txBox="1"/>
          <p:nvPr/>
        </p:nvSpPr>
        <p:spPr>
          <a:xfrm>
            <a:off x="1920240" y="4849356"/>
            <a:ext cx="4347665" cy="248209"/>
          </a:xfrm>
          <a:prstGeom prst="rect">
            <a:avLst/>
          </a:prstGeom>
          <a:noFill/>
        </p:spPr>
        <p:txBody>
          <a:bodyPr wrap="none" rtlCol="0">
            <a:spAutoFit/>
          </a:bodyPr>
          <a:lstStyle/>
          <a:p>
            <a:r>
              <a:rPr lang="en-US" sz="1013" dirty="0" err="1"/>
              <a:t>Gorlin</a:t>
            </a:r>
            <a:r>
              <a:rPr lang="en-US" sz="1013" dirty="0"/>
              <a:t> et al., in prep; </a:t>
            </a:r>
            <a:r>
              <a:rPr lang="en-US" sz="1013" dirty="0" err="1"/>
              <a:t>Gorlin</a:t>
            </a:r>
            <a:r>
              <a:rPr lang="en-US" sz="1013" dirty="0"/>
              <a:t> &amp; </a:t>
            </a:r>
            <a:r>
              <a:rPr lang="en-US" sz="1013" dirty="0" err="1"/>
              <a:t>Lombrozo</a:t>
            </a:r>
            <a:r>
              <a:rPr lang="en-US" sz="1013" dirty="0"/>
              <a:t>, 2018; </a:t>
            </a:r>
            <a:r>
              <a:rPr lang="en-US" sz="1013" dirty="0" err="1"/>
              <a:t>Gorlin</a:t>
            </a:r>
            <a:r>
              <a:rPr lang="en-US" sz="1013" dirty="0"/>
              <a:t> &amp; Schuur, under revision</a:t>
            </a:r>
          </a:p>
        </p:txBody>
      </p:sp>
      <p:sp>
        <p:nvSpPr>
          <p:cNvPr id="5" name="Action Button: Home 4">
            <a:hlinkClick r:id="rId3" action="ppaction://hlinksldjump" highlightClick="1"/>
            <a:extLst>
              <a:ext uri="{FF2B5EF4-FFF2-40B4-BE49-F238E27FC236}">
                <a16:creationId xmlns:a16="http://schemas.microsoft.com/office/drawing/2014/main" id="{E586961E-C90D-AF4A-86FC-C3D85B76C9A1}"/>
              </a:ext>
            </a:extLst>
          </p:cNvPr>
          <p:cNvSpPr/>
          <p:nvPr/>
        </p:nvSpPr>
        <p:spPr>
          <a:xfrm>
            <a:off x="8567766" y="4607541"/>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1199961054"/>
      </p:ext>
    </p:extLst>
  </p:cSld>
  <p:clrMapOvr>
    <a:masterClrMapping/>
  </p:clrMapOvr>
  <mc:AlternateContent xmlns:mc="http://schemas.openxmlformats.org/markup-compatibility/2006" xmlns:p14="http://schemas.microsoft.com/office/powerpoint/2010/main">
    <mc:Choice Requires="p14">
      <p:transition spd="slow" p14:dur="2000" advTm="1408"/>
    </mc:Choice>
    <mc:Fallback xmlns="">
      <p:transition spd="slow" advTm="14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939" y="-191991"/>
            <a:ext cx="7514035" cy="1314449"/>
          </a:xfrm>
        </p:spPr>
        <p:txBody>
          <a:bodyPr/>
          <a:lstStyle/>
          <a:p>
            <a:r>
              <a:rPr lang="en-US" dirty="0"/>
              <a:t>Acknowledgements</a:t>
            </a:r>
          </a:p>
        </p:txBody>
      </p:sp>
      <p:pic>
        <p:nvPicPr>
          <p:cNvPr id="5" name="Picture 4"/>
          <p:cNvPicPr>
            <a:picLocks noChangeAspect="1"/>
          </p:cNvPicPr>
          <p:nvPr/>
        </p:nvPicPr>
        <p:blipFill>
          <a:blip r:embed="rId2"/>
          <a:stretch>
            <a:fillRect/>
          </a:stretch>
        </p:blipFill>
        <p:spPr>
          <a:xfrm>
            <a:off x="1184937" y="74096"/>
            <a:ext cx="1352523" cy="900042"/>
          </a:xfrm>
          <a:prstGeom prst="rect">
            <a:avLst/>
          </a:prstGeom>
        </p:spPr>
      </p:pic>
      <p:pic>
        <p:nvPicPr>
          <p:cNvPr id="6" name="Picture 5"/>
          <p:cNvPicPr>
            <a:picLocks noChangeAspect="1"/>
          </p:cNvPicPr>
          <p:nvPr/>
        </p:nvPicPr>
        <p:blipFill>
          <a:blip r:embed="rId3"/>
          <a:stretch>
            <a:fillRect/>
          </a:stretch>
        </p:blipFill>
        <p:spPr>
          <a:xfrm>
            <a:off x="7570165" y="69525"/>
            <a:ext cx="1507689" cy="904613"/>
          </a:xfrm>
          <a:prstGeom prst="rect">
            <a:avLst/>
          </a:prstGeom>
        </p:spPr>
      </p:pic>
      <p:sp>
        <p:nvSpPr>
          <p:cNvPr id="7" name="Content Placeholder 2"/>
          <p:cNvSpPr>
            <a:spLocks noGrp="1"/>
          </p:cNvSpPr>
          <p:nvPr>
            <p:ph idx="1"/>
          </p:nvPr>
        </p:nvSpPr>
        <p:spPr>
          <a:xfrm>
            <a:off x="1184937" y="6490303"/>
            <a:ext cx="8046351" cy="222884"/>
          </a:xfrm>
        </p:spPr>
        <p:txBody>
          <a:bodyPr numCol="2">
            <a:noAutofit/>
          </a:bodyPr>
          <a:lstStyle/>
          <a:p>
            <a:pPr>
              <a:spcBef>
                <a:spcPts val="0"/>
              </a:spcBef>
              <a:spcAft>
                <a:spcPts val="225"/>
              </a:spcAft>
            </a:pPr>
            <a:endParaRPr lang="en-US" sz="1650" dirty="0"/>
          </a:p>
          <a:p>
            <a:pPr>
              <a:spcBef>
                <a:spcPts val="0"/>
              </a:spcBef>
              <a:spcAft>
                <a:spcPts val="225"/>
              </a:spcAft>
            </a:pPr>
            <a:r>
              <a:rPr lang="en-US" sz="1650" dirty="0"/>
              <a:t>Dr. Eric </a:t>
            </a:r>
            <a:r>
              <a:rPr lang="en-US" sz="1650" dirty="0" err="1"/>
              <a:t>Turkheimer</a:t>
            </a:r>
            <a:endParaRPr lang="en-US" sz="1650" dirty="0"/>
          </a:p>
          <a:p>
            <a:pPr>
              <a:spcBef>
                <a:spcPts val="0"/>
              </a:spcBef>
              <a:spcAft>
                <a:spcPts val="225"/>
              </a:spcAft>
            </a:pPr>
            <a:r>
              <a:rPr lang="en-US" sz="1650" dirty="0"/>
              <a:t>Dr. Michael Otto</a:t>
            </a:r>
          </a:p>
          <a:p>
            <a:pPr>
              <a:spcBef>
                <a:spcPts val="0"/>
              </a:spcBef>
              <a:spcAft>
                <a:spcPts val="225"/>
              </a:spcAft>
            </a:pPr>
            <a:r>
              <a:rPr lang="en-US" sz="1650" dirty="0"/>
              <a:t>Dr. Bethany </a:t>
            </a:r>
            <a:r>
              <a:rPr lang="en-US" sz="1650" dirty="0" err="1"/>
              <a:t>Teachman</a:t>
            </a:r>
            <a:endParaRPr lang="en-US" sz="1650" dirty="0"/>
          </a:p>
          <a:p>
            <a:pPr>
              <a:spcBef>
                <a:spcPts val="0"/>
              </a:spcBef>
              <a:spcAft>
                <a:spcPts val="225"/>
              </a:spcAft>
            </a:pPr>
            <a:r>
              <a:rPr lang="en-US" sz="1650" dirty="0"/>
              <a:t>Dr. Gregory Salmieri</a:t>
            </a:r>
          </a:p>
          <a:p>
            <a:pPr>
              <a:spcBef>
                <a:spcPts val="0"/>
              </a:spcBef>
              <a:spcAft>
                <a:spcPts val="225"/>
              </a:spcAft>
            </a:pPr>
            <a:endParaRPr lang="en-US" sz="1650" dirty="0"/>
          </a:p>
          <a:p>
            <a:pPr marL="0" indent="0">
              <a:spcBef>
                <a:spcPts val="0"/>
              </a:spcBef>
              <a:spcAft>
                <a:spcPts val="225"/>
              </a:spcAft>
              <a:buNone/>
            </a:pPr>
            <a:endParaRPr lang="en-US" sz="1650" dirty="0"/>
          </a:p>
          <a:p>
            <a:pPr>
              <a:spcBef>
                <a:spcPts val="0"/>
              </a:spcBef>
              <a:spcAft>
                <a:spcPts val="225"/>
              </a:spcAft>
            </a:pPr>
            <a:r>
              <a:rPr lang="en-US" sz="1650" dirty="0"/>
              <a:t>Hayley Fitzgerald, M.A.					</a:t>
            </a:r>
          </a:p>
          <a:p>
            <a:pPr>
              <a:spcBef>
                <a:spcPts val="0"/>
              </a:spcBef>
              <a:spcAft>
                <a:spcPts val="225"/>
              </a:spcAft>
            </a:pPr>
            <a:r>
              <a:rPr lang="en-US" sz="1650" dirty="0"/>
              <a:t>Danielle Hoyt, M.A.</a:t>
            </a:r>
          </a:p>
          <a:p>
            <a:pPr>
              <a:spcBef>
                <a:spcPts val="0"/>
              </a:spcBef>
              <a:spcAft>
                <a:spcPts val="225"/>
              </a:spcAft>
            </a:pPr>
            <a:r>
              <a:rPr lang="en-US" sz="1650" dirty="0"/>
              <a:t>Brandon </a:t>
            </a:r>
            <a:r>
              <a:rPr lang="en-US" sz="1650" dirty="0" err="1"/>
              <a:t>Kinsler</a:t>
            </a: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a:spcBef>
                <a:spcPts val="0"/>
              </a:spcBef>
              <a:spcAft>
                <a:spcPts val="225"/>
              </a:spcAft>
            </a:pPr>
            <a:endParaRPr lang="en-US" sz="1650" dirty="0"/>
          </a:p>
          <a:p>
            <a:pPr marL="0" indent="0">
              <a:spcBef>
                <a:spcPts val="0"/>
              </a:spcBef>
              <a:spcAft>
                <a:spcPts val="225"/>
              </a:spcAft>
              <a:buNone/>
            </a:pPr>
            <a:endParaRPr lang="en-US" sz="1650" dirty="0"/>
          </a:p>
          <a:p>
            <a:pPr>
              <a:spcBef>
                <a:spcPts val="0"/>
              </a:spcBef>
              <a:spcAft>
                <a:spcPts val="225"/>
              </a:spcAft>
            </a:pPr>
            <a:r>
              <a:rPr lang="en-US" sz="1650" dirty="0"/>
              <a:t>Dr. Lisa Smith &amp; Boston University Center for Anxiety and Related Disorders (CARD)</a:t>
            </a:r>
          </a:p>
          <a:p>
            <a:pPr>
              <a:spcBef>
                <a:spcPts val="0"/>
              </a:spcBef>
              <a:spcAft>
                <a:spcPts val="225"/>
              </a:spcAft>
            </a:pPr>
            <a:r>
              <a:rPr lang="en-US" sz="1650" dirty="0"/>
              <a:t>Dr. Tania </a:t>
            </a:r>
            <a:r>
              <a:rPr lang="en-US" sz="1650" dirty="0" err="1"/>
              <a:t>Lombrozo</a:t>
            </a:r>
            <a:endParaRPr lang="en-US" sz="1650" dirty="0"/>
          </a:p>
          <a:p>
            <a:pPr>
              <a:spcBef>
                <a:spcPts val="0"/>
              </a:spcBef>
              <a:spcAft>
                <a:spcPts val="225"/>
              </a:spcAft>
            </a:pPr>
            <a:r>
              <a:rPr lang="en-US" sz="1650" dirty="0"/>
              <a:t>Dr. Benjamin Bayer</a:t>
            </a:r>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endParaRPr lang="en-US" sz="1650" dirty="0"/>
          </a:p>
          <a:p>
            <a:pPr marL="0" indent="0">
              <a:spcAft>
                <a:spcPts val="225"/>
              </a:spcAft>
              <a:buNone/>
            </a:pPr>
            <a:endParaRPr lang="en-US" sz="1650" dirty="0"/>
          </a:p>
          <a:p>
            <a:pPr marL="0" indent="0">
              <a:spcAft>
                <a:spcPts val="225"/>
              </a:spcAft>
              <a:buNone/>
            </a:pPr>
            <a:endParaRPr lang="en-US" sz="1650"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u="sng" dirty="0"/>
          </a:p>
          <a:p>
            <a:pPr marL="0" indent="0">
              <a:spcAft>
                <a:spcPts val="225"/>
              </a:spcAft>
              <a:buNone/>
            </a:pPr>
            <a:endParaRPr lang="en-US" sz="1650" b="1" dirty="0"/>
          </a:p>
          <a:p>
            <a:pPr>
              <a:spcAft>
                <a:spcPts val="225"/>
              </a:spcAft>
            </a:pPr>
            <a:endParaRPr lang="en-US" sz="1650" dirty="0"/>
          </a:p>
          <a:p>
            <a:pPr lvl="1">
              <a:spcAft>
                <a:spcPts val="225"/>
              </a:spcAft>
            </a:pPr>
            <a:endParaRPr lang="en-US" sz="1650" dirty="0"/>
          </a:p>
          <a:p>
            <a:pPr lvl="1">
              <a:spcAft>
                <a:spcPts val="225"/>
              </a:spcAft>
            </a:pPr>
            <a:endParaRPr lang="en-US" sz="1650" dirty="0"/>
          </a:p>
          <a:p>
            <a:pPr>
              <a:spcAft>
                <a:spcPts val="225"/>
              </a:spcAft>
            </a:pPr>
            <a:endParaRPr lang="en-US" sz="1650" dirty="0"/>
          </a:p>
        </p:txBody>
      </p:sp>
      <p:sp>
        <p:nvSpPr>
          <p:cNvPr id="9" name="TextBox 8"/>
          <p:cNvSpPr txBox="1"/>
          <p:nvPr/>
        </p:nvSpPr>
        <p:spPr>
          <a:xfrm>
            <a:off x="815316" y="3800306"/>
            <a:ext cx="8221707" cy="664284"/>
          </a:xfrm>
          <a:prstGeom prst="rect">
            <a:avLst/>
          </a:prstGeom>
          <a:noFill/>
        </p:spPr>
        <p:txBody>
          <a:bodyPr wrap="square" rtlCol="0">
            <a:spAutoFit/>
          </a:bodyPr>
          <a:lstStyle/>
          <a:p>
            <a:pPr>
              <a:spcBef>
                <a:spcPts val="450"/>
              </a:spcBef>
            </a:pPr>
            <a:r>
              <a:rPr lang="en-US" sz="1650" b="1" dirty="0"/>
              <a:t>					</a:t>
            </a:r>
            <a:r>
              <a:rPr lang="en-US" sz="1650" b="1" u="sng" dirty="0"/>
              <a:t>Funding</a:t>
            </a:r>
          </a:p>
          <a:p>
            <a:pPr>
              <a:spcBef>
                <a:spcPts val="450"/>
              </a:spcBef>
            </a:pPr>
            <a:r>
              <a:rPr lang="en-US" sz="1650" dirty="0"/>
              <a:t>Templeton Foundation (via Genetics and the Human Agency Junior Investigator Award)</a:t>
            </a:r>
          </a:p>
        </p:txBody>
      </p:sp>
      <p:sp>
        <p:nvSpPr>
          <p:cNvPr id="10" name="TextBox 9"/>
          <p:cNvSpPr txBox="1"/>
          <p:nvPr/>
        </p:nvSpPr>
        <p:spPr>
          <a:xfrm>
            <a:off x="3944573" y="1071558"/>
            <a:ext cx="1418978" cy="346249"/>
          </a:xfrm>
          <a:prstGeom prst="rect">
            <a:avLst/>
          </a:prstGeom>
          <a:noFill/>
        </p:spPr>
        <p:txBody>
          <a:bodyPr wrap="none" rtlCol="0">
            <a:spAutoFit/>
          </a:bodyPr>
          <a:lstStyle/>
          <a:p>
            <a:r>
              <a:rPr lang="en-US" sz="1650" b="1" u="sng" dirty="0"/>
              <a:t>Collaborators</a:t>
            </a:r>
          </a:p>
        </p:txBody>
      </p:sp>
      <p:sp>
        <p:nvSpPr>
          <p:cNvPr id="8" name="Action Button: Home 7">
            <a:hlinkClick r:id="rId4" action="ppaction://hlinksldjump" highlightClick="1"/>
            <a:extLst>
              <a:ext uri="{FF2B5EF4-FFF2-40B4-BE49-F238E27FC236}">
                <a16:creationId xmlns:a16="http://schemas.microsoft.com/office/drawing/2014/main" id="{B39D2D4F-37CE-6441-BAD4-491ED0987764}"/>
              </a:ext>
            </a:extLst>
          </p:cNvPr>
          <p:cNvSpPr/>
          <p:nvPr/>
        </p:nvSpPr>
        <p:spPr>
          <a:xfrm>
            <a:off x="8595102" y="4572893"/>
            <a:ext cx="548899" cy="53595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11" name="TextBox 10">
            <a:extLst>
              <a:ext uri="{FF2B5EF4-FFF2-40B4-BE49-F238E27FC236}">
                <a16:creationId xmlns:a16="http://schemas.microsoft.com/office/drawing/2014/main" id="{7D86CB90-FB64-EF44-BDDE-3774726452A5}"/>
              </a:ext>
            </a:extLst>
          </p:cNvPr>
          <p:cNvSpPr txBox="1"/>
          <p:nvPr/>
        </p:nvSpPr>
        <p:spPr>
          <a:xfrm>
            <a:off x="3750479" y="2614591"/>
            <a:ext cx="1987467" cy="346249"/>
          </a:xfrm>
          <a:prstGeom prst="rect">
            <a:avLst/>
          </a:prstGeom>
          <a:noFill/>
        </p:spPr>
        <p:txBody>
          <a:bodyPr wrap="none" rtlCol="0">
            <a:spAutoFit/>
          </a:bodyPr>
          <a:lstStyle/>
          <a:p>
            <a:r>
              <a:rPr lang="en-US" sz="1650" b="1" u="sng" dirty="0"/>
              <a:t>Research Assistants</a:t>
            </a:r>
          </a:p>
        </p:txBody>
      </p:sp>
    </p:spTree>
    <p:extLst>
      <p:ext uri="{BB962C8B-B14F-4D97-AF65-F5344CB8AC3E}">
        <p14:creationId xmlns:p14="http://schemas.microsoft.com/office/powerpoint/2010/main" val="725156684"/>
      </p:ext>
    </p:extLst>
  </p:cSld>
  <p:clrMapOvr>
    <a:masterClrMapping/>
  </p:clrMapOvr>
  <mc:AlternateContent xmlns:mc="http://schemas.openxmlformats.org/markup-compatibility/2006" xmlns:p14="http://schemas.microsoft.com/office/powerpoint/2010/main">
    <mc:Choice Requires="p14">
      <p:transition spd="slow" p14:dur="2000" advTm="5284"/>
    </mc:Choice>
    <mc:Fallback xmlns="">
      <p:transition spd="slow" advTm="528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31F1-8795-C445-87AD-24840F490ABD}"/>
              </a:ext>
            </a:extLst>
          </p:cNvPr>
          <p:cNvSpPr>
            <a:spLocks noGrp="1"/>
          </p:cNvSpPr>
          <p:nvPr>
            <p:ph type="title"/>
          </p:nvPr>
        </p:nvSpPr>
        <p:spPr>
          <a:xfrm>
            <a:off x="1810029" y="1135453"/>
            <a:ext cx="6120442" cy="1314449"/>
          </a:xfrm>
        </p:spPr>
        <p:txBody>
          <a:bodyPr>
            <a:normAutofit/>
          </a:bodyPr>
          <a:lstStyle/>
          <a:p>
            <a:r>
              <a:rPr lang="en-US" sz="3300" dirty="0"/>
              <a:t>Supplementary slides (if relevant for Q&amp;A)</a:t>
            </a:r>
          </a:p>
        </p:txBody>
      </p:sp>
    </p:spTree>
    <p:extLst>
      <p:ext uri="{BB962C8B-B14F-4D97-AF65-F5344CB8AC3E}">
        <p14:creationId xmlns:p14="http://schemas.microsoft.com/office/powerpoint/2010/main" val="1912011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6" y="1"/>
            <a:ext cx="7906616" cy="1314449"/>
          </a:xfrm>
        </p:spPr>
        <p:txBody>
          <a:bodyPr>
            <a:normAutofit/>
          </a:bodyPr>
          <a:lstStyle/>
          <a:p>
            <a:r>
              <a:rPr lang="en-US" dirty="0"/>
              <a:t>Preliminary evidence from Add Health longitudinal twin study</a:t>
            </a:r>
          </a:p>
        </p:txBody>
      </p:sp>
      <p:sp>
        <p:nvSpPr>
          <p:cNvPr id="3" name="Content Placeholder 2"/>
          <p:cNvSpPr>
            <a:spLocks noGrp="1"/>
          </p:cNvSpPr>
          <p:nvPr>
            <p:ph idx="1"/>
          </p:nvPr>
        </p:nvSpPr>
        <p:spPr>
          <a:xfrm>
            <a:off x="867141" y="1383630"/>
            <a:ext cx="8010525" cy="4439188"/>
          </a:xfrm>
        </p:spPr>
        <p:txBody>
          <a:bodyPr anchor="t">
            <a:normAutofit/>
          </a:bodyPr>
          <a:lstStyle/>
          <a:p>
            <a:pPr lvl="1"/>
            <a:r>
              <a:rPr lang="en-US" sz="1800" dirty="0"/>
              <a:t>534 same-sex twin pairs from nationally representative sample of teens (ages 12-19)</a:t>
            </a:r>
          </a:p>
          <a:p>
            <a:pPr lvl="1"/>
            <a:r>
              <a:rPr lang="en-US" sz="1800" dirty="0"/>
              <a:t>Wave 1 collected in 1994-95; Wave 3 in 2001-02; Wave 4 in 2008-09</a:t>
            </a:r>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endParaRPr lang="en-US" sz="1125" dirty="0"/>
          </a:p>
          <a:p>
            <a:pPr marL="0" indent="0">
              <a:buNone/>
            </a:pPr>
            <a:r>
              <a:rPr lang="en-US" sz="1125" dirty="0"/>
              <a:t>		</a:t>
            </a:r>
          </a:p>
          <a:p>
            <a:pPr marL="0" indent="0">
              <a:buNone/>
            </a:pPr>
            <a:r>
              <a:rPr lang="en-US" sz="1350" dirty="0"/>
              <a:t>			</a:t>
            </a:r>
            <a:r>
              <a:rPr lang="en-US" sz="1350" dirty="0" err="1"/>
              <a:t>Udry</a:t>
            </a:r>
            <a:r>
              <a:rPr lang="en-US" sz="1350" dirty="0"/>
              <a:t>, 2003; </a:t>
            </a:r>
            <a:r>
              <a:rPr lang="en-US" sz="1350" dirty="0" err="1"/>
              <a:t>Armour</a:t>
            </a:r>
            <a:r>
              <a:rPr lang="en-US" sz="1350" dirty="0"/>
              <a:t> &amp; </a:t>
            </a:r>
            <a:r>
              <a:rPr lang="en-US" sz="1350" dirty="0" err="1"/>
              <a:t>Haynie</a:t>
            </a:r>
            <a:r>
              <a:rPr lang="en-US" sz="1350" dirty="0"/>
              <a:t>, 2007</a:t>
            </a:r>
            <a:endParaRPr lang="en-US" dirty="0"/>
          </a:p>
        </p:txBody>
      </p:sp>
    </p:spTree>
    <p:extLst>
      <p:ext uri="{BB962C8B-B14F-4D97-AF65-F5344CB8AC3E}">
        <p14:creationId xmlns:p14="http://schemas.microsoft.com/office/powerpoint/2010/main" val="127945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3475" y="1293393"/>
            <a:ext cx="8010525" cy="4439188"/>
          </a:xfrm>
        </p:spPr>
        <p:txBody>
          <a:bodyPr anchor="t">
            <a:normAutofit fontScale="85000" lnSpcReduction="20000"/>
          </a:bodyPr>
          <a:lstStyle/>
          <a:p>
            <a:r>
              <a:rPr lang="en-US" sz="2250" dirty="0"/>
              <a:t>Indirect indices of reflective thinking style:</a:t>
            </a:r>
          </a:p>
          <a:p>
            <a:pPr lvl="1"/>
            <a:r>
              <a:rPr lang="en-US" sz="1950" dirty="0"/>
              <a:t>W1 ”</a:t>
            </a:r>
            <a:r>
              <a:rPr lang="en-US" sz="1950" dirty="0" err="1"/>
              <a:t>planful</a:t>
            </a:r>
            <a:r>
              <a:rPr lang="en-US" sz="1950" dirty="0"/>
              <a:t> problem-solving” scale (4 items; e.g., “When making decisions, you generally use a systematic method for judging and comparing alternatives”)</a:t>
            </a:r>
          </a:p>
          <a:p>
            <a:pPr lvl="1"/>
            <a:r>
              <a:rPr lang="en-US" sz="1950" dirty="0"/>
              <a:t>W1 problem avoidance item: “You usually go out of your way to avoid having to deal with problems in your life.”</a:t>
            </a:r>
          </a:p>
          <a:p>
            <a:r>
              <a:rPr lang="en-US" sz="2250" dirty="0"/>
              <a:t>Indices of morally relevant behavior:</a:t>
            </a:r>
          </a:p>
          <a:p>
            <a:pPr lvl="1"/>
            <a:r>
              <a:rPr lang="en-US" sz="1950" dirty="0"/>
              <a:t>Delinquency @ W1 &amp; W3 (15 items; e.g., “In the past 12 months, how often did you paint graffiti or signs on someone else’s property or in a public place?”)</a:t>
            </a:r>
          </a:p>
          <a:p>
            <a:pPr lvl="1"/>
            <a:r>
              <a:rPr lang="en-US" sz="1950" dirty="0"/>
              <a:t>Alcohol use @ W1 and W4 (# days drinking, # drinks per sitting, # binge drinking ep’s, &amp; # times drunk)</a:t>
            </a:r>
          </a:p>
          <a:p>
            <a:pPr lvl="1"/>
            <a:r>
              <a:rPr lang="en-US" sz="1950" dirty="0"/>
              <a:t>Alcohol-related problems @ W1 (9 items; problems at school/work, w/ friends, </a:t>
            </a:r>
            <a:r>
              <a:rPr lang="en-US" sz="1950" dirty="0" err="1"/>
              <a:t>etc</a:t>
            </a:r>
            <a:r>
              <a:rPr lang="en-US" sz="1950" dirty="0"/>
              <a:t>)</a:t>
            </a:r>
          </a:p>
          <a:p>
            <a:pPr lvl="1"/>
            <a:r>
              <a:rPr lang="en-US" sz="1950" dirty="0"/>
              <a:t>Alcohol-related legal problems @ W4 (1 item)</a:t>
            </a:r>
          </a:p>
          <a:p>
            <a:pPr marL="0" indent="0">
              <a:buNone/>
            </a:pPr>
            <a:r>
              <a:rPr lang="en-US" sz="1125" dirty="0"/>
              <a:t>		</a:t>
            </a:r>
          </a:p>
          <a:p>
            <a:pPr marL="0" indent="0">
              <a:buNone/>
            </a:pPr>
            <a:r>
              <a:rPr lang="en-US" sz="1350" dirty="0"/>
              <a:t>	</a:t>
            </a:r>
            <a:endParaRPr lang="en-US" dirty="0"/>
          </a:p>
        </p:txBody>
      </p:sp>
      <p:sp>
        <p:nvSpPr>
          <p:cNvPr id="5" name="Title 1"/>
          <p:cNvSpPr txBox="1">
            <a:spLocks/>
          </p:cNvSpPr>
          <p:nvPr/>
        </p:nvSpPr>
        <p:spPr>
          <a:xfrm>
            <a:off x="1133476" y="1"/>
            <a:ext cx="7906616" cy="1314449"/>
          </a:xfrm>
          <a:prstGeom prst="rect">
            <a:avLst/>
          </a:prstGeom>
          <a:effectLst/>
        </p:spPr>
        <p:txBody>
          <a:bodyPr vert="horz" lIns="68580" tIns="34290" rIns="68580" bIns="3429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dirty="0"/>
              <a:t>Preliminary evidence from Add Health longitudinal twin study</a:t>
            </a:r>
          </a:p>
        </p:txBody>
      </p:sp>
    </p:spTree>
    <p:extLst>
      <p:ext uri="{BB962C8B-B14F-4D97-AF65-F5344CB8AC3E}">
        <p14:creationId xmlns:p14="http://schemas.microsoft.com/office/powerpoint/2010/main" val="389625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470" y="1"/>
            <a:ext cx="7514035" cy="1314449"/>
          </a:xfrm>
        </p:spPr>
        <p:txBody>
          <a:bodyPr>
            <a:normAutofit fontScale="90000"/>
          </a:bodyPr>
          <a:lstStyle/>
          <a:p>
            <a:r>
              <a:rPr lang="en-US" dirty="0"/>
              <a:t>Multiple regression results: reflective thinking indices as predictors of morally relevant behavior</a:t>
            </a:r>
          </a:p>
        </p:txBody>
      </p:sp>
      <p:sp>
        <p:nvSpPr>
          <p:cNvPr id="3" name="Content Placeholder 2"/>
          <p:cNvSpPr>
            <a:spLocks noGrp="1"/>
          </p:cNvSpPr>
          <p:nvPr>
            <p:ph idx="1"/>
          </p:nvPr>
        </p:nvSpPr>
        <p:spPr>
          <a:xfrm>
            <a:off x="1133475" y="1401733"/>
            <a:ext cx="8010525" cy="4013598"/>
          </a:xfrm>
        </p:spPr>
        <p:txBody>
          <a:bodyPr anchor="t">
            <a:normAutofit/>
          </a:bodyPr>
          <a:lstStyle/>
          <a:p>
            <a:r>
              <a:rPr lang="en-US" dirty="0"/>
              <a:t>Predicting W3 delinquency (controlling for W1 delinquency): </a:t>
            </a:r>
          </a:p>
          <a:p>
            <a:pPr lvl="1"/>
            <a:r>
              <a:rPr lang="en-US" b="1" dirty="0"/>
              <a:t>W1 </a:t>
            </a:r>
            <a:r>
              <a:rPr lang="en-US" b="1" dirty="0" err="1"/>
              <a:t>planful</a:t>
            </a:r>
            <a:r>
              <a:rPr lang="en-US" b="1" dirty="0"/>
              <a:t> problem-solving: standardized </a:t>
            </a:r>
            <a:r>
              <a:rPr lang="mr-IN" b="1" i="1" dirty="0" err="1"/>
              <a:t>Β</a:t>
            </a:r>
            <a:r>
              <a:rPr lang="en-US" b="1" i="1" dirty="0"/>
              <a:t>=</a:t>
            </a:r>
            <a:r>
              <a:rPr lang="en-US" b="1" dirty="0"/>
              <a:t>.09, p=.010</a:t>
            </a:r>
          </a:p>
          <a:p>
            <a:pPr lvl="1"/>
            <a:r>
              <a:rPr lang="en-US" dirty="0"/>
              <a:t>W1 problem avoidance: </a:t>
            </a:r>
            <a:r>
              <a:rPr lang="mr-IN" i="1" dirty="0" err="1"/>
              <a:t>Β</a:t>
            </a:r>
            <a:r>
              <a:rPr lang="en-US" i="1" dirty="0"/>
              <a:t>=-</a:t>
            </a:r>
            <a:r>
              <a:rPr lang="en-US" dirty="0"/>
              <a:t>.05, p=.129</a:t>
            </a:r>
          </a:p>
          <a:p>
            <a:r>
              <a:rPr lang="en-US" dirty="0"/>
              <a:t>Predicting W4 alcohol use (controlling for W1 alcohol use): </a:t>
            </a:r>
          </a:p>
          <a:p>
            <a:pPr lvl="1"/>
            <a:r>
              <a:rPr lang="en-US" dirty="0"/>
              <a:t>W1 </a:t>
            </a:r>
            <a:r>
              <a:rPr lang="en-US" dirty="0" err="1"/>
              <a:t>planful</a:t>
            </a:r>
            <a:r>
              <a:rPr lang="en-US" dirty="0"/>
              <a:t> problem-solving: standardized </a:t>
            </a:r>
            <a:r>
              <a:rPr lang="mr-IN" i="1" dirty="0" err="1"/>
              <a:t>Β</a:t>
            </a:r>
            <a:r>
              <a:rPr lang="en-US" i="1" dirty="0"/>
              <a:t>=</a:t>
            </a:r>
            <a:r>
              <a:rPr lang="en-US" dirty="0"/>
              <a:t>.08, p=.185</a:t>
            </a:r>
          </a:p>
          <a:p>
            <a:pPr lvl="1"/>
            <a:r>
              <a:rPr lang="en-US" b="1" dirty="0"/>
              <a:t>W1 problem avoidance: </a:t>
            </a:r>
            <a:r>
              <a:rPr lang="mr-IN" b="1" i="1" dirty="0" err="1"/>
              <a:t>Β</a:t>
            </a:r>
            <a:r>
              <a:rPr lang="en-US" b="1" i="1" dirty="0"/>
              <a:t>=</a:t>
            </a:r>
            <a:r>
              <a:rPr lang="en-US" b="1" dirty="0"/>
              <a:t>-.11, p=.086</a:t>
            </a:r>
          </a:p>
          <a:p>
            <a:r>
              <a:rPr lang="en-US" dirty="0"/>
              <a:t>Predicting W4 alcohol-related legal problems (controlling for W1 alcohol-related problems): </a:t>
            </a:r>
          </a:p>
          <a:p>
            <a:pPr lvl="1"/>
            <a:r>
              <a:rPr lang="en-US" dirty="0"/>
              <a:t>W1 </a:t>
            </a:r>
            <a:r>
              <a:rPr lang="en-US" dirty="0" err="1"/>
              <a:t>planful</a:t>
            </a:r>
            <a:r>
              <a:rPr lang="en-US" dirty="0"/>
              <a:t> problem-solving: standardized </a:t>
            </a:r>
            <a:r>
              <a:rPr lang="mr-IN" i="1" dirty="0" err="1"/>
              <a:t>Β</a:t>
            </a:r>
            <a:r>
              <a:rPr lang="en-US" i="1" dirty="0"/>
              <a:t>=</a:t>
            </a:r>
            <a:r>
              <a:rPr lang="en-US" dirty="0"/>
              <a:t>.02, p=.801</a:t>
            </a:r>
          </a:p>
          <a:p>
            <a:pPr lvl="1"/>
            <a:r>
              <a:rPr lang="en-US" dirty="0"/>
              <a:t>W1 problem avoidance: </a:t>
            </a:r>
            <a:r>
              <a:rPr lang="mr-IN" i="1" dirty="0" err="1"/>
              <a:t>Β</a:t>
            </a:r>
            <a:r>
              <a:rPr lang="en-US" i="1" dirty="0"/>
              <a:t>=</a:t>
            </a:r>
            <a:r>
              <a:rPr lang="en-US" dirty="0"/>
              <a:t>-.06, p=.436</a:t>
            </a:r>
          </a:p>
          <a:p>
            <a:pPr lvl="1"/>
            <a:endParaRPr lang="en-US" dirty="0"/>
          </a:p>
          <a:p>
            <a:pPr lvl="1"/>
            <a:endParaRPr lang="en-US" dirty="0"/>
          </a:p>
        </p:txBody>
      </p:sp>
    </p:spTree>
    <p:extLst>
      <p:ext uri="{BB962C8B-B14F-4D97-AF65-F5344CB8AC3E}">
        <p14:creationId xmlns:p14="http://schemas.microsoft.com/office/powerpoint/2010/main" val="444256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375" y="1"/>
            <a:ext cx="7514035" cy="1314449"/>
          </a:xfrm>
        </p:spPr>
        <p:txBody>
          <a:bodyPr/>
          <a:lstStyle/>
          <a:p>
            <a:r>
              <a:rPr lang="en-US" dirty="0"/>
              <a:t>Estimating A-C-E variance components in </a:t>
            </a:r>
            <a:r>
              <a:rPr lang="en-US" dirty="0" err="1"/>
              <a:t>MPlus</a:t>
            </a:r>
            <a:endParaRPr lang="en-US" dirty="0"/>
          </a:p>
        </p:txBody>
      </p:sp>
      <p:pic>
        <p:nvPicPr>
          <p:cNvPr id="32" name="Picture 31"/>
          <p:cNvPicPr>
            <a:picLocks noChangeAspect="1"/>
          </p:cNvPicPr>
          <p:nvPr/>
        </p:nvPicPr>
        <p:blipFill>
          <a:blip r:embed="rId2"/>
          <a:stretch>
            <a:fillRect/>
          </a:stretch>
        </p:blipFill>
        <p:spPr>
          <a:xfrm>
            <a:off x="2256098" y="1314450"/>
            <a:ext cx="5414588" cy="3439109"/>
          </a:xfrm>
          <a:prstGeom prst="rect">
            <a:avLst/>
          </a:prstGeom>
        </p:spPr>
      </p:pic>
    </p:spTree>
    <p:extLst>
      <p:ext uri="{BB962C8B-B14F-4D97-AF65-F5344CB8AC3E}">
        <p14:creationId xmlns:p14="http://schemas.microsoft.com/office/powerpoint/2010/main" val="3769877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842431-86E8-AC44-B41D-4BAB9188ED36}"/>
              </a:ext>
            </a:extLst>
          </p:cNvPr>
          <p:cNvSpPr>
            <a:spLocks noGrp="1"/>
          </p:cNvSpPr>
          <p:nvPr>
            <p:ph idx="1"/>
          </p:nvPr>
        </p:nvSpPr>
        <p:spPr>
          <a:xfrm>
            <a:off x="1113234" y="740733"/>
            <a:ext cx="8030767" cy="4443109"/>
          </a:xfrm>
        </p:spPr>
        <p:txBody>
          <a:bodyPr>
            <a:normAutofit/>
          </a:bodyPr>
          <a:lstStyle/>
          <a:p>
            <a:endParaRPr lang="en-US" dirty="0"/>
          </a:p>
          <a:p>
            <a:endParaRPr lang="en-US" dirty="0"/>
          </a:p>
        </p:txBody>
      </p:sp>
      <p:sp>
        <p:nvSpPr>
          <p:cNvPr id="5" name="Title 4">
            <a:extLst>
              <a:ext uri="{FF2B5EF4-FFF2-40B4-BE49-F238E27FC236}">
                <a16:creationId xmlns:a16="http://schemas.microsoft.com/office/drawing/2014/main" id="{1A44BCAB-214F-B24C-B44B-ACD3315FDB35}"/>
              </a:ext>
            </a:extLst>
          </p:cNvPr>
          <p:cNvSpPr>
            <a:spLocks noGrp="1"/>
          </p:cNvSpPr>
          <p:nvPr>
            <p:ph type="title"/>
          </p:nvPr>
        </p:nvSpPr>
        <p:spPr>
          <a:xfrm>
            <a:off x="1113234" y="50703"/>
            <a:ext cx="7066672" cy="948447"/>
          </a:xfrm>
        </p:spPr>
        <p:txBody>
          <a:bodyPr>
            <a:normAutofit fontScale="90000"/>
          </a:bodyPr>
          <a:lstStyle/>
          <a:p>
            <a:r>
              <a:rPr lang="en-US" dirty="0"/>
              <a:t>The Good Life according to </a:t>
            </a:r>
            <a:r>
              <a:rPr lang="en-US" dirty="0" err="1"/>
              <a:t>Allport</a:t>
            </a:r>
            <a:r>
              <a:rPr lang="en-US" dirty="0"/>
              <a:t> and Jahoda</a:t>
            </a:r>
          </a:p>
        </p:txBody>
      </p:sp>
      <p:sp>
        <p:nvSpPr>
          <p:cNvPr id="6" name="TextBox 5">
            <a:extLst>
              <a:ext uri="{FF2B5EF4-FFF2-40B4-BE49-F238E27FC236}">
                <a16:creationId xmlns:a16="http://schemas.microsoft.com/office/drawing/2014/main" id="{F466C03C-C906-074C-88EF-43ACBF1B1B68}"/>
              </a:ext>
            </a:extLst>
          </p:cNvPr>
          <p:cNvSpPr txBox="1"/>
          <p:nvPr/>
        </p:nvSpPr>
        <p:spPr>
          <a:xfrm>
            <a:off x="9454651" y="3723501"/>
            <a:ext cx="1603324" cy="248209"/>
          </a:xfrm>
          <a:prstGeom prst="rect">
            <a:avLst/>
          </a:prstGeom>
          <a:noFill/>
        </p:spPr>
        <p:txBody>
          <a:bodyPr wrap="none" rtlCol="0">
            <a:spAutoFit/>
          </a:bodyPr>
          <a:lstStyle/>
          <a:p>
            <a:r>
              <a:rPr lang="en-US" sz="1013" dirty="0" err="1"/>
              <a:t>Allport</a:t>
            </a:r>
            <a:r>
              <a:rPr lang="en-US" sz="1013" dirty="0"/>
              <a:t>, 1937; Rogers, 1956</a:t>
            </a:r>
          </a:p>
        </p:txBody>
      </p:sp>
      <p:sp>
        <p:nvSpPr>
          <p:cNvPr id="2" name="TextBox 1">
            <a:extLst>
              <a:ext uri="{FF2B5EF4-FFF2-40B4-BE49-F238E27FC236}">
                <a16:creationId xmlns:a16="http://schemas.microsoft.com/office/drawing/2014/main" id="{5E9CBAAA-9369-EC49-80CF-307D23CD4F3B}"/>
              </a:ext>
            </a:extLst>
          </p:cNvPr>
          <p:cNvSpPr txBox="1"/>
          <p:nvPr/>
        </p:nvSpPr>
        <p:spPr>
          <a:xfrm>
            <a:off x="802583" y="1092544"/>
            <a:ext cx="8261905" cy="1477328"/>
          </a:xfrm>
          <a:prstGeom prst="rect">
            <a:avLst/>
          </a:prstGeom>
          <a:noFill/>
        </p:spPr>
        <p:txBody>
          <a:bodyPr wrap="square" rtlCol="0">
            <a:spAutoFit/>
          </a:bodyPr>
          <a:lstStyle/>
          <a:p>
            <a:pPr lvl="1"/>
            <a:r>
              <a:rPr lang="en-US" sz="1500" dirty="0" err="1"/>
              <a:t>Allport</a:t>
            </a:r>
            <a:r>
              <a:rPr lang="en-US" sz="1500" dirty="0"/>
              <a:t> (1937): “…an impartial and objective attitude toward oneself is held to be a primary virtue, basic to the development of all others … if any trait of personality is intrinsically desirable, it is the disposition and ability to see oneself in perspective” (p. 422). </a:t>
            </a:r>
          </a:p>
          <a:p>
            <a:pPr lvl="1"/>
            <a:endParaRPr lang="en-US" sz="1500" dirty="0"/>
          </a:p>
          <a:p>
            <a:pPr lvl="1"/>
            <a:r>
              <a:rPr lang="en-US" sz="1500" dirty="0"/>
              <a:t>Jahoda (1953): a hallmark of healthy functioning is considering “matters one wishes were different, without distorting them to fit these wishes” (p. 349).”</a:t>
            </a:r>
          </a:p>
        </p:txBody>
      </p:sp>
    </p:spTree>
    <p:extLst>
      <p:ext uri="{BB962C8B-B14F-4D97-AF65-F5344CB8AC3E}">
        <p14:creationId xmlns:p14="http://schemas.microsoft.com/office/powerpoint/2010/main" val="298544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0A50-4B8D-A845-8B68-DEF59BC18390}"/>
              </a:ext>
            </a:extLst>
          </p:cNvPr>
          <p:cNvSpPr>
            <a:spLocks noGrp="1"/>
          </p:cNvSpPr>
          <p:nvPr>
            <p:ph type="title"/>
          </p:nvPr>
        </p:nvSpPr>
        <p:spPr>
          <a:xfrm>
            <a:off x="877548" y="-326032"/>
            <a:ext cx="7514035" cy="1314449"/>
          </a:xfrm>
        </p:spPr>
        <p:txBody>
          <a:bodyPr>
            <a:normAutofit/>
          </a:bodyPr>
          <a:lstStyle/>
          <a:p>
            <a:r>
              <a:rPr lang="en-US" sz="3300" dirty="0"/>
              <a:t>Overarching thesis:</a:t>
            </a:r>
          </a:p>
        </p:txBody>
      </p:sp>
      <p:sp>
        <p:nvSpPr>
          <p:cNvPr id="8" name="Content Placeholder 2">
            <a:extLst>
              <a:ext uri="{FF2B5EF4-FFF2-40B4-BE49-F238E27FC236}">
                <a16:creationId xmlns:a16="http://schemas.microsoft.com/office/drawing/2014/main" id="{E1AC6BBE-D703-2B49-AF4A-E18967FD4485}"/>
              </a:ext>
            </a:extLst>
          </p:cNvPr>
          <p:cNvSpPr txBox="1">
            <a:spLocks/>
          </p:cNvSpPr>
          <p:nvPr/>
        </p:nvSpPr>
        <p:spPr>
          <a:xfrm>
            <a:off x="1175160" y="669932"/>
            <a:ext cx="7869637" cy="3095499"/>
          </a:xfrm>
          <a:prstGeom prst="rect">
            <a:avLst/>
          </a:prstGeom>
        </p:spPr>
        <p:txBody>
          <a:bodyPr vert="horz" lIns="68580" tIns="34290" rIns="68580" bIns="3429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385763" indent="-385763">
              <a:buAutoNum type="arabicParenR"/>
            </a:pPr>
            <a:r>
              <a:rPr lang="en-US" sz="2100" dirty="0"/>
              <a:t>Barring severe brain damage or disability, human beings </a:t>
            </a:r>
            <a:r>
              <a:rPr lang="en-US" sz="2100" i="1" dirty="0"/>
              <a:t>can </a:t>
            </a:r>
            <a:r>
              <a:rPr lang="en-US" sz="2100" dirty="0"/>
              <a:t>choose to pursue awareness of reality – i.e., to exercise epistemic integrity – over passive unawareness or active distortion of reality. </a:t>
            </a:r>
          </a:p>
          <a:p>
            <a:pPr marL="385763" indent="-385763">
              <a:buAutoNum type="arabicParenR"/>
            </a:pPr>
            <a:r>
              <a:rPr lang="en-US" sz="2100" dirty="0"/>
              <a:t>Human beings </a:t>
            </a:r>
            <a:r>
              <a:rPr lang="en-US" sz="2100" i="1" dirty="0"/>
              <a:t>should</a:t>
            </a:r>
            <a:r>
              <a:rPr lang="en-US" sz="2100" dirty="0"/>
              <a:t> choose to exercise epistemic integrity, in all circumstances and on principle, as a concomitant of living well.</a:t>
            </a:r>
          </a:p>
        </p:txBody>
      </p:sp>
    </p:spTree>
    <p:extLst>
      <p:ext uri="{BB962C8B-B14F-4D97-AF65-F5344CB8AC3E}">
        <p14:creationId xmlns:p14="http://schemas.microsoft.com/office/powerpoint/2010/main" val="393185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BA8D-C8B1-DC44-895A-6EB857367189}"/>
              </a:ext>
            </a:extLst>
          </p:cNvPr>
          <p:cNvSpPr>
            <a:spLocks noGrp="1"/>
          </p:cNvSpPr>
          <p:nvPr>
            <p:ph type="title"/>
          </p:nvPr>
        </p:nvSpPr>
        <p:spPr>
          <a:xfrm>
            <a:off x="1110462" y="-375539"/>
            <a:ext cx="7514035" cy="1314449"/>
          </a:xfrm>
        </p:spPr>
        <p:txBody>
          <a:bodyPr/>
          <a:lstStyle/>
          <a:p>
            <a:r>
              <a:rPr lang="en-US"/>
              <a:t>Outline of arguments and evidence:</a:t>
            </a:r>
            <a:endParaRPr lang="en-US" dirty="0"/>
          </a:p>
        </p:txBody>
      </p:sp>
      <p:sp>
        <p:nvSpPr>
          <p:cNvPr id="3" name="Content Placeholder 2">
            <a:extLst>
              <a:ext uri="{FF2B5EF4-FFF2-40B4-BE49-F238E27FC236}">
                <a16:creationId xmlns:a16="http://schemas.microsoft.com/office/drawing/2014/main" id="{6F622F49-5F07-4B4A-A38B-F68577F81A5A}"/>
              </a:ext>
            </a:extLst>
          </p:cNvPr>
          <p:cNvSpPr>
            <a:spLocks noGrp="1"/>
          </p:cNvSpPr>
          <p:nvPr>
            <p:ph idx="1"/>
          </p:nvPr>
        </p:nvSpPr>
        <p:spPr>
          <a:xfrm>
            <a:off x="1445572" y="655983"/>
            <a:ext cx="7698428" cy="4487518"/>
          </a:xfrm>
        </p:spPr>
        <p:txBody>
          <a:bodyPr>
            <a:normAutofit fontScale="85000" lnSpcReduction="20000"/>
          </a:bodyPr>
          <a:lstStyle/>
          <a:p>
            <a:pPr marL="385763" indent="-385763">
              <a:lnSpc>
                <a:spcPct val="120000"/>
              </a:lnSpc>
              <a:spcAft>
                <a:spcPts val="0"/>
              </a:spcAft>
              <a:buAutoNum type="romanUcPeriod"/>
            </a:pPr>
            <a:r>
              <a:rPr lang="en-US"/>
              <a:t>Arguments and evidence that we </a:t>
            </a:r>
            <a:r>
              <a:rPr lang="en-US" i="1"/>
              <a:t>can</a:t>
            </a:r>
          </a:p>
          <a:p>
            <a:pPr lvl="1">
              <a:lnSpc>
                <a:spcPct val="120000"/>
              </a:lnSpc>
              <a:spcAft>
                <a:spcPts val="0"/>
              </a:spcAft>
            </a:pPr>
            <a:r>
              <a:rPr lang="en-US">
                <a:hlinkClick r:id="rId3" action="ppaction://hlinksldjump"/>
              </a:rPr>
              <a:t>The entire scientific enterprise </a:t>
            </a:r>
            <a:endParaRPr lang="en-US"/>
          </a:p>
          <a:p>
            <a:pPr lvl="1">
              <a:lnSpc>
                <a:spcPct val="120000"/>
              </a:lnSpc>
              <a:spcAft>
                <a:spcPts val="0"/>
              </a:spcAft>
            </a:pPr>
            <a:r>
              <a:rPr lang="en-US">
                <a:hlinkClick r:id="rId4" action="ppaction://hlinksldjump"/>
              </a:rPr>
              <a:t>Philosophical perspectives on epistemic agency (e.g., doxastic voluntarism; choosing to engage in truth-yielding epistemic processes—e.g., rational inquiry, error monitoring, goal-directed attention)</a:t>
            </a:r>
            <a:endParaRPr lang="en-US"/>
          </a:p>
          <a:p>
            <a:pPr lvl="1">
              <a:lnSpc>
                <a:spcPct val="120000"/>
              </a:lnSpc>
              <a:spcAft>
                <a:spcPts val="0"/>
              </a:spcAft>
            </a:pPr>
            <a:r>
              <a:rPr lang="en-US">
                <a:hlinkClick r:id="rId5" action="ppaction://hlinksldjump"/>
              </a:rPr>
              <a:t>Low heritability of rational/deliberative thinking styles </a:t>
            </a:r>
            <a:endParaRPr lang="en-US"/>
          </a:p>
          <a:p>
            <a:pPr lvl="1">
              <a:lnSpc>
                <a:spcPct val="120000"/>
              </a:lnSpc>
              <a:spcAft>
                <a:spcPts val="0"/>
              </a:spcAft>
            </a:pPr>
            <a:r>
              <a:rPr lang="en-US">
                <a:hlinkClick r:id="rId6" action="ppaction://hlinksldjump"/>
              </a:rPr>
              <a:t>Malleability of avoidance-driven cognitive processes (e.g., rumination, worry, defensiveness) through awareness-promoting interventions (e.g., mindfulness)</a:t>
            </a:r>
            <a:endParaRPr lang="en-US"/>
          </a:p>
          <a:p>
            <a:pPr marL="385763" indent="-385763">
              <a:lnSpc>
                <a:spcPct val="120000"/>
              </a:lnSpc>
              <a:spcAft>
                <a:spcPts val="0"/>
              </a:spcAft>
              <a:buAutoNum type="romanUcPeriod"/>
            </a:pPr>
            <a:r>
              <a:rPr lang="en-US"/>
              <a:t>Arguments and evidence that we </a:t>
            </a:r>
            <a:r>
              <a:rPr lang="en-US" i="1"/>
              <a:t>should</a:t>
            </a:r>
          </a:p>
          <a:p>
            <a:pPr lvl="1">
              <a:lnSpc>
                <a:spcPct val="120000"/>
              </a:lnSpc>
              <a:spcAft>
                <a:spcPts val="0"/>
              </a:spcAft>
            </a:pPr>
            <a:r>
              <a:rPr lang="en-US">
                <a:hlinkClick r:id="rId7" action="ppaction://hlinksldjump"/>
              </a:rPr>
              <a:t>Needed for goal attainment (self-deception doesn’t make it so!)</a:t>
            </a:r>
            <a:endParaRPr lang="en-US"/>
          </a:p>
          <a:p>
            <a:pPr lvl="2">
              <a:lnSpc>
                <a:spcPct val="120000"/>
              </a:lnSpc>
              <a:spcAft>
                <a:spcPts val="0"/>
              </a:spcAft>
            </a:pPr>
            <a:r>
              <a:rPr lang="en-US">
                <a:hlinkClick r:id="rId8" action="ppaction://hlinksldjump"/>
              </a:rPr>
              <a:t>What about depressive realism?</a:t>
            </a:r>
            <a:endParaRPr lang="en-US"/>
          </a:p>
          <a:p>
            <a:pPr lvl="1">
              <a:lnSpc>
                <a:spcPct val="120000"/>
              </a:lnSpc>
              <a:spcAft>
                <a:spcPts val="0"/>
              </a:spcAft>
            </a:pPr>
            <a:r>
              <a:rPr lang="en-US">
                <a:hlinkClick r:id="rId9" action="ppaction://hlinksldjump"/>
              </a:rPr>
              <a:t>Needed for autonomous selection and maintenance of life-promoting goals</a:t>
            </a:r>
            <a:endParaRPr lang="en-US"/>
          </a:p>
          <a:p>
            <a:pPr lvl="2">
              <a:lnSpc>
                <a:spcPct val="120000"/>
              </a:lnSpc>
              <a:spcAft>
                <a:spcPts val="0"/>
              </a:spcAft>
            </a:pPr>
            <a:r>
              <a:rPr lang="en-US">
                <a:hlinkClick r:id="rId9" action="ppaction://hlinksldjump"/>
              </a:rPr>
              <a:t>Epistemic integrity and the good life</a:t>
            </a:r>
            <a:endParaRPr lang="en-US"/>
          </a:p>
          <a:p>
            <a:pPr lvl="2">
              <a:lnSpc>
                <a:spcPct val="120000"/>
              </a:lnSpc>
              <a:spcAft>
                <a:spcPts val="0"/>
              </a:spcAft>
            </a:pPr>
            <a:r>
              <a:rPr lang="en-US">
                <a:hlinkClick r:id="rId10" action="ppaction://hlinksldjump"/>
              </a:rPr>
              <a:t>Prerequisite to credible, autonomous decision-making (getting our own “informed consent”)</a:t>
            </a:r>
            <a:endParaRPr lang="en-US"/>
          </a:p>
          <a:p>
            <a:pPr marL="385763" indent="-385763">
              <a:lnSpc>
                <a:spcPct val="120000"/>
              </a:lnSpc>
              <a:spcAft>
                <a:spcPts val="0"/>
              </a:spcAft>
              <a:buAutoNum type="romanUcPeriod"/>
            </a:pPr>
            <a:r>
              <a:rPr lang="en-US"/>
              <a:t>Practical upshot: cultivating a love of truth</a:t>
            </a:r>
          </a:p>
          <a:p>
            <a:pPr lvl="1">
              <a:lnSpc>
                <a:spcPct val="120000"/>
              </a:lnSpc>
              <a:spcAft>
                <a:spcPts val="0"/>
              </a:spcAft>
            </a:pPr>
            <a:r>
              <a:rPr lang="en-US">
                <a:hlinkClick r:id="rId11" action="ppaction://hlinksldjump"/>
              </a:rPr>
              <a:t>Existing research on internalizing value-norms</a:t>
            </a:r>
            <a:endParaRPr lang="en-US"/>
          </a:p>
          <a:p>
            <a:pPr lvl="1">
              <a:lnSpc>
                <a:spcPct val="120000"/>
              </a:lnSpc>
              <a:spcAft>
                <a:spcPts val="0"/>
              </a:spcAft>
            </a:pPr>
            <a:r>
              <a:rPr lang="en-US">
                <a:hlinkClick r:id="rId12" action="ppaction://hlinksldjump"/>
              </a:rPr>
              <a:t>Cultivating epistemic integrity: a preliminary intervention strategy</a:t>
            </a:r>
            <a:endParaRPr lang="en-US"/>
          </a:p>
          <a:p>
            <a:pPr lvl="1">
              <a:lnSpc>
                <a:spcPct val="120000"/>
              </a:lnSpc>
              <a:spcAft>
                <a:spcPts val="0"/>
              </a:spcAft>
            </a:pPr>
            <a:r>
              <a:rPr lang="en-US">
                <a:hlinkClick r:id="rId13" action="ppaction://hlinksldjump"/>
              </a:rPr>
              <a:t>Pilot intervention trial (and qualitative results so far)</a:t>
            </a:r>
            <a:endParaRPr lang="en-US"/>
          </a:p>
          <a:p>
            <a:pPr lvl="1">
              <a:lnSpc>
                <a:spcPct val="120000"/>
              </a:lnSpc>
              <a:spcAft>
                <a:spcPts val="0"/>
              </a:spcAft>
            </a:pPr>
            <a:r>
              <a:rPr lang="en-US">
                <a:hlinkClick r:id="rId14" action="ppaction://hlinksldjump"/>
              </a:rPr>
              <a:t>Future directions</a:t>
            </a:r>
            <a:endParaRPr lang="en-US"/>
          </a:p>
          <a:p>
            <a:pPr marL="728663" lvl="1" indent="-385763">
              <a:lnSpc>
                <a:spcPct val="120000"/>
              </a:lnSpc>
              <a:spcAft>
                <a:spcPts val="0"/>
              </a:spcAft>
              <a:buAutoNum type="romanUcPeriod"/>
            </a:pPr>
            <a:endParaRPr lang="en-US" dirty="0"/>
          </a:p>
        </p:txBody>
      </p:sp>
      <p:sp>
        <p:nvSpPr>
          <p:cNvPr id="5" name="Action Button: End 4">
            <a:hlinkClick r:id="rId15" action="ppaction://hlinksldjump" highlightClick="1"/>
            <a:extLst>
              <a:ext uri="{FF2B5EF4-FFF2-40B4-BE49-F238E27FC236}">
                <a16:creationId xmlns:a16="http://schemas.microsoft.com/office/drawing/2014/main" id="{15C3AE08-27A6-BE4B-8B27-1A7A9E24CD2E}"/>
              </a:ext>
            </a:extLst>
          </p:cNvPr>
          <p:cNvSpPr/>
          <p:nvPr/>
        </p:nvSpPr>
        <p:spPr>
          <a:xfrm>
            <a:off x="8721306" y="4684144"/>
            <a:ext cx="422694" cy="459356"/>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Tree>
    <p:extLst>
      <p:ext uri="{BB962C8B-B14F-4D97-AF65-F5344CB8AC3E}">
        <p14:creationId xmlns:p14="http://schemas.microsoft.com/office/powerpoint/2010/main" val="26685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665A-B1A4-A345-9B5E-86E279EB464F}"/>
              </a:ext>
            </a:extLst>
          </p:cNvPr>
          <p:cNvSpPr>
            <a:spLocks noGrp="1"/>
          </p:cNvSpPr>
          <p:nvPr>
            <p:ph type="title"/>
          </p:nvPr>
        </p:nvSpPr>
        <p:spPr>
          <a:xfrm>
            <a:off x="1113232" y="1343025"/>
            <a:ext cx="7514035" cy="1314449"/>
          </a:xfrm>
        </p:spPr>
        <p:txBody>
          <a:bodyPr>
            <a:normAutofit/>
          </a:bodyPr>
          <a:lstStyle/>
          <a:p>
            <a:r>
              <a:rPr lang="en-US" sz="3600" dirty="0"/>
              <a:t>Arguments and evidence that we </a:t>
            </a:r>
            <a:r>
              <a:rPr lang="en-US" sz="3600" i="1" dirty="0"/>
              <a:t>can</a:t>
            </a:r>
            <a:endParaRPr lang="en-US" sz="3600" dirty="0"/>
          </a:p>
        </p:txBody>
      </p:sp>
    </p:spTree>
    <p:extLst>
      <p:ext uri="{BB962C8B-B14F-4D97-AF65-F5344CB8AC3E}">
        <p14:creationId xmlns:p14="http://schemas.microsoft.com/office/powerpoint/2010/main" val="34251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
            <a:ext cx="5670097" cy="1314449"/>
          </a:xfrm>
        </p:spPr>
        <p:txBody>
          <a:bodyPr/>
          <a:lstStyle/>
          <a:p>
            <a:r>
              <a:rPr lang="en-US" dirty="0"/>
              <a:t>Epistemic norm (ostensibly) shared by scientists:</a:t>
            </a:r>
          </a:p>
        </p:txBody>
      </p:sp>
      <p:sp>
        <p:nvSpPr>
          <p:cNvPr id="3" name="Content Placeholder 2"/>
          <p:cNvSpPr>
            <a:spLocks noGrp="1"/>
          </p:cNvSpPr>
          <p:nvPr>
            <p:ph idx="1"/>
          </p:nvPr>
        </p:nvSpPr>
        <p:spPr>
          <a:xfrm>
            <a:off x="1074034" y="225119"/>
            <a:ext cx="7918976" cy="3724104"/>
          </a:xfrm>
        </p:spPr>
        <p:txBody>
          <a:bodyPr>
            <a:normAutofit/>
          </a:bodyPr>
          <a:lstStyle/>
          <a:p>
            <a:r>
              <a:rPr lang="en-US" sz="2100" dirty="0"/>
              <a:t>Actively prioritize truth-pursuit over other, conflicting motives (e.g., saving face, managing ego threat, getting grant funding, </a:t>
            </a:r>
            <a:r>
              <a:rPr lang="en-US" sz="2100" dirty="0" err="1"/>
              <a:t>etc</a:t>
            </a:r>
            <a:r>
              <a:rPr lang="en-US" sz="2100" dirty="0"/>
              <a:t>)</a:t>
            </a:r>
          </a:p>
          <a:p>
            <a:pPr lvl="1"/>
            <a:r>
              <a:rPr lang="en-US" sz="2100" dirty="0"/>
              <a:t>I.e.: Be </a:t>
            </a:r>
            <a:r>
              <a:rPr lang="en-US" sz="2100" i="1" dirty="0"/>
              <a:t>actively honest</a:t>
            </a:r>
            <a:endParaRPr lang="en-US" sz="2100" dirty="0"/>
          </a:p>
        </p:txBody>
      </p:sp>
    </p:spTree>
    <p:extLst>
      <p:ext uri="{BB962C8B-B14F-4D97-AF65-F5344CB8AC3E}">
        <p14:creationId xmlns:p14="http://schemas.microsoft.com/office/powerpoint/2010/main" val="29634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531" y="-171450"/>
            <a:ext cx="7514035" cy="1314449"/>
          </a:xfrm>
        </p:spPr>
        <p:txBody>
          <a:bodyPr/>
          <a:lstStyle/>
          <a:p>
            <a:r>
              <a:rPr lang="en-US" dirty="0"/>
              <a:t>“Ought” implies “can”</a:t>
            </a:r>
          </a:p>
        </p:txBody>
      </p:sp>
      <p:sp>
        <p:nvSpPr>
          <p:cNvPr id="3" name="Content Placeholder 2"/>
          <p:cNvSpPr>
            <a:spLocks noGrp="1"/>
          </p:cNvSpPr>
          <p:nvPr>
            <p:ph idx="1"/>
          </p:nvPr>
        </p:nvSpPr>
        <p:spPr>
          <a:xfrm>
            <a:off x="1091828" y="991023"/>
            <a:ext cx="8052172" cy="2343151"/>
          </a:xfrm>
        </p:spPr>
        <p:txBody>
          <a:bodyPr>
            <a:normAutofit/>
          </a:bodyPr>
          <a:lstStyle/>
          <a:p>
            <a:r>
              <a:rPr lang="en-US" sz="2400" dirty="0"/>
              <a:t>Implied capabilities:</a:t>
            </a:r>
          </a:p>
          <a:p>
            <a:pPr lvl="1"/>
            <a:r>
              <a:rPr lang="en-US" sz="2100" dirty="0"/>
              <a:t>Consciously identify and select among our motives (the ”why”)</a:t>
            </a:r>
          </a:p>
          <a:p>
            <a:pPr lvl="2"/>
            <a:r>
              <a:rPr lang="en-US" sz="1800" dirty="0"/>
              <a:t>Specifically: </a:t>
            </a:r>
            <a:r>
              <a:rPr lang="en-US" sz="1800" i="1" dirty="0"/>
              <a:t>Choose to pursue awareness of reality (or not)</a:t>
            </a:r>
          </a:p>
          <a:p>
            <a:pPr lvl="1"/>
            <a:r>
              <a:rPr lang="en-US" sz="1950" dirty="0"/>
              <a:t>Develop and implement rational, reality-based methods of inquiry (the “how”)</a:t>
            </a:r>
          </a:p>
          <a:p>
            <a:pPr lvl="2"/>
            <a:endParaRPr lang="en-US" sz="1800" i="1" dirty="0"/>
          </a:p>
        </p:txBody>
      </p:sp>
    </p:spTree>
    <p:extLst>
      <p:ext uri="{BB962C8B-B14F-4D97-AF65-F5344CB8AC3E}">
        <p14:creationId xmlns:p14="http://schemas.microsoft.com/office/powerpoint/2010/main" val="1315147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4|0.1|0.1|0.1"/>
</p:tagLst>
</file>

<file path=ppt/tags/tag2.xml><?xml version="1.0" encoding="utf-8"?>
<p:tagLst xmlns:a="http://schemas.openxmlformats.org/drawingml/2006/main" xmlns:r="http://schemas.openxmlformats.org/officeDocument/2006/relationships" xmlns:p="http://schemas.openxmlformats.org/presentationml/2006/main">
  <p:tag name="TIMING" val="|0.4|0.1|0.1|0.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42476</TotalTime>
  <Words>5606</Words>
  <Application>Microsoft Macintosh PowerPoint</Application>
  <PresentationFormat>On-screen Show (16:9)</PresentationFormat>
  <Paragraphs>540</Paragraphs>
  <Slides>48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MS PGothic</vt:lpstr>
      <vt:lpstr>Arial</vt:lpstr>
      <vt:lpstr>Calibri</vt:lpstr>
      <vt:lpstr>Corbel</vt:lpstr>
      <vt:lpstr>Mangal</vt:lpstr>
      <vt:lpstr>Wingdings</vt:lpstr>
      <vt:lpstr>Parallax</vt:lpstr>
      <vt:lpstr>Nurturing our Better Nature: Epistemic integrity as a foundation for autonomous living  Eugenia I. Gorlin, Ph.D. &amp; Tania Lombrozo, Ph.D. Behavior Genetics Association (BGA) 2018 Conference  </vt:lpstr>
      <vt:lpstr>Inspiration: Turkheimer’s (2011) contention that we have “restricted free will”</vt:lpstr>
      <vt:lpstr>The “catch-22” of behavior change</vt:lpstr>
      <vt:lpstr>PowerPoint Presentation</vt:lpstr>
      <vt:lpstr>Overarching thesis:</vt:lpstr>
      <vt:lpstr>Outline of arguments and evidence:</vt:lpstr>
      <vt:lpstr>Arguments and evidence that we can</vt:lpstr>
      <vt:lpstr>Epistemic norm (ostensibly) shared by scientists:</vt:lpstr>
      <vt:lpstr>“Ought” implies “can”</vt:lpstr>
      <vt:lpstr>“Ought” implies “can”</vt:lpstr>
      <vt:lpstr>Philosophical perspectives on epistemic agency</vt:lpstr>
      <vt:lpstr>PowerPoint Presentation</vt:lpstr>
      <vt:lpstr>PowerPoint Presentation</vt:lpstr>
      <vt:lpstr>Low heritability of rational/deliberative thinking styles</vt:lpstr>
      <vt:lpstr>PowerPoint Presentation</vt:lpstr>
      <vt:lpstr>Low heritability of rational/deliberative thinking styles</vt:lpstr>
      <vt:lpstr>Cognitive habits motivated by avoidance</vt:lpstr>
      <vt:lpstr>Are they malleable?</vt:lpstr>
      <vt:lpstr>PowerPoint Presentation</vt:lpstr>
      <vt:lpstr>Functional consequences of self-deception</vt:lpstr>
      <vt:lpstr>What about ”depressive realism”?</vt:lpstr>
      <vt:lpstr>Epistemic integrity and the good life</vt:lpstr>
      <vt:lpstr>Epistemic integrity and the good life</vt:lpstr>
      <vt:lpstr>An Aristotelian Perspective on the Good Life</vt:lpstr>
      <vt:lpstr>The Good Life according to Carl Rogers</vt:lpstr>
      <vt:lpstr>The Good Life according to Deci &amp; Ryan’s Self-Determination Theory</vt:lpstr>
      <vt:lpstr>The Good Life according to Rand (Atlas Shrugged, 1957)</vt:lpstr>
      <vt:lpstr>Epistemic integrity as prerequisite to credible, autonomous decision-making</vt:lpstr>
      <vt:lpstr>Practical upshot: nurturing a love of truth</vt:lpstr>
      <vt:lpstr>PowerPoint Presentation</vt:lpstr>
      <vt:lpstr>Priming moral norms</vt:lpstr>
      <vt:lpstr>Benefits of internalized moral norms</vt:lpstr>
      <vt:lpstr>Drawing on existing interventions:</vt:lpstr>
      <vt:lpstr>Promoting epistemic integrity (EI):  A preliminary intervention approach</vt:lpstr>
      <vt:lpstr>Promoting epistemic integrity:  A preliminary intervention approach</vt:lpstr>
      <vt:lpstr>Pilot intervention study</vt:lpstr>
      <vt:lpstr>Pilot intervention study</vt:lpstr>
      <vt:lpstr>Pilot intervention study</vt:lpstr>
      <vt:lpstr>Pilot intervention study</vt:lpstr>
      <vt:lpstr>Pilot intervention study</vt:lpstr>
      <vt:lpstr>Future directions</vt:lpstr>
      <vt:lpstr>Acknowledgements</vt:lpstr>
      <vt:lpstr>Supplementary slides (if relevant for Q&amp;A)</vt:lpstr>
      <vt:lpstr>Preliminary evidence from Add Health longitudinal twin study</vt:lpstr>
      <vt:lpstr>PowerPoint Presentation</vt:lpstr>
      <vt:lpstr>Multiple regression results: reflective thinking indices as predictors of morally relevant behavior</vt:lpstr>
      <vt:lpstr>Estimating A-C-E variance components in MPlus</vt:lpstr>
      <vt:lpstr>The Good Life according to Allport and Jahoda</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Cultivating a Love of “Truth”:  </dc:title>
  <dc:creator>Microsoft Office User</dc:creator>
  <cp:lastModifiedBy>Eugenia Gorlin</cp:lastModifiedBy>
  <cp:revision>484</cp:revision>
  <cp:lastPrinted>2018-07-10T00:56:14Z</cp:lastPrinted>
  <dcterms:created xsi:type="dcterms:W3CDTF">2017-03-18T13:58:08Z</dcterms:created>
  <dcterms:modified xsi:type="dcterms:W3CDTF">2018-07-10T01:01:07Z</dcterms:modified>
</cp:coreProperties>
</file>